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94" r:id="rId1"/>
    <p:sldMasterId id="2147484712" r:id="rId2"/>
    <p:sldMasterId id="2147484744" r:id="rId3"/>
  </p:sldMasterIdLst>
  <p:notesMasterIdLst>
    <p:notesMasterId r:id="rId37"/>
  </p:notesMasterIdLst>
  <p:handoutMasterIdLst>
    <p:handoutMasterId r:id="rId38"/>
  </p:handoutMasterIdLst>
  <p:sldIdLst>
    <p:sldId id="1206" r:id="rId4"/>
    <p:sldId id="1102" r:id="rId5"/>
    <p:sldId id="1235" r:id="rId6"/>
    <p:sldId id="1181" r:id="rId7"/>
    <p:sldId id="1184" r:id="rId8"/>
    <p:sldId id="1236" r:id="rId9"/>
    <p:sldId id="1185" r:id="rId10"/>
    <p:sldId id="1186" r:id="rId11"/>
    <p:sldId id="1187" r:id="rId12"/>
    <p:sldId id="1188" r:id="rId13"/>
    <p:sldId id="1189" r:id="rId14"/>
    <p:sldId id="1190" r:id="rId15"/>
    <p:sldId id="1193" r:id="rId16"/>
    <p:sldId id="1194" r:id="rId17"/>
    <p:sldId id="1191" r:id="rId18"/>
    <p:sldId id="1237" r:id="rId19"/>
    <p:sldId id="1192" r:id="rId20"/>
    <p:sldId id="1223" r:id="rId21"/>
    <p:sldId id="1225" r:id="rId22"/>
    <p:sldId id="1226" r:id="rId23"/>
    <p:sldId id="1227" r:id="rId24"/>
    <p:sldId id="1228" r:id="rId25"/>
    <p:sldId id="1195" r:id="rId26"/>
    <p:sldId id="1203" r:id="rId27"/>
    <p:sldId id="1218" r:id="rId28"/>
    <p:sldId id="1219" r:id="rId29"/>
    <p:sldId id="1220" r:id="rId30"/>
    <p:sldId id="1238" r:id="rId31"/>
    <p:sldId id="971" r:id="rId32"/>
    <p:sldId id="1229" r:id="rId33"/>
    <p:sldId id="1230" r:id="rId34"/>
    <p:sldId id="1164" r:id="rId35"/>
    <p:sldId id="1211" r:id="rId36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1pPr>
    <a:lvl2pPr marL="45701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2pPr>
    <a:lvl3pPr marL="91404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3pPr>
    <a:lvl4pPr marL="1371056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4pPr>
    <a:lvl5pPr marL="1828079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5pPr>
    <a:lvl6pPr marL="2285088" algn="l" defTabSz="91404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6pPr>
    <a:lvl7pPr marL="2742098" algn="l" defTabSz="91404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7pPr>
    <a:lvl8pPr marL="3199120" algn="l" defTabSz="91404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8pPr>
    <a:lvl9pPr marL="3656137" algn="l" defTabSz="91404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00"/>
    <a:srgbClr val="62B1FF"/>
    <a:srgbClr val="F92727"/>
    <a:srgbClr val="FF9966"/>
    <a:srgbClr val="FF9999"/>
    <a:srgbClr val="FFCC99"/>
    <a:srgbClr val="9999FF"/>
    <a:srgbClr val="FF6699"/>
    <a:srgbClr val="002C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2" autoAdjust="0"/>
    <p:restoredTop sz="86199" autoAdjust="0"/>
  </p:normalViewPr>
  <p:slideViewPr>
    <p:cSldViewPr>
      <p:cViewPr>
        <p:scale>
          <a:sx n="100" d="100"/>
          <a:sy n="100" d="100"/>
        </p:scale>
        <p:origin x="-1932" y="-588"/>
      </p:cViewPr>
      <p:guideLst>
        <p:guide orient="horz" pos="3162"/>
        <p:guide pos="5511"/>
      </p:guideLst>
    </p:cSldViewPr>
  </p:slideViewPr>
  <p:outlineViewPr>
    <p:cViewPr>
      <p:scale>
        <a:sx n="33" d="100"/>
        <a:sy n="33" d="100"/>
      </p:scale>
      <p:origin x="0" y="5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04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374D668-D138-4503-8038-BF417F93029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4343765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47C3CA4-1A3F-43E3-944D-8257F97CD27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12244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0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04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05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07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5088" algn="l" defTabSz="9140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98" algn="l" defTabSz="9140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7" algn="l" defTabSz="9140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06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solidFill>
                  <a:srgbClr val="FF0000"/>
                </a:solidFill>
                <a:ea typeface="宋体" charset="-122"/>
              </a:rPr>
              <a:t>金蝶云星空</a:t>
            </a:r>
            <a:r>
              <a:rPr lang="en-US" altLang="zh-CN" b="1" baseline="0" smtClean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b="1" baseline="0" dirty="0" smtClean="0">
                <a:solidFill>
                  <a:srgbClr val="FF0000"/>
                </a:solidFill>
                <a:ea typeface="宋体" charset="-122"/>
              </a:rPr>
              <a:t>BOS </a:t>
            </a:r>
            <a:r>
              <a:rPr lang="zh-CN" altLang="en-US" b="1" baseline="0" dirty="0" smtClean="0">
                <a:solidFill>
                  <a:srgbClr val="FF0000"/>
                </a:solidFill>
                <a:ea typeface="宋体" charset="-122"/>
              </a:rPr>
              <a:t>平台提供集成开发平台、报表平台、套打平台、工作流平台、业务流程平台、移动开发平台，</a:t>
            </a:r>
            <a:r>
              <a:rPr kumimoji="1"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打造“标准、开放、动态、易用”</a:t>
            </a:r>
            <a:r>
              <a:rPr kumimoji="1" lang="en-US" altLang="zh-CN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BOS</a:t>
            </a:r>
            <a:r>
              <a:rPr kumimoji="1"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平台</a:t>
            </a:r>
            <a:r>
              <a:rPr kumimoji="1" lang="zh-CN" altLang="en-US" sz="1200" b="0" dirty="0" smtClean="0">
                <a:solidFill>
                  <a:schemeClr val="tx1"/>
                </a:solidFill>
                <a:latin typeface="宋体" pitchFamily="2" charset="-122"/>
                <a:ea typeface="+mn-ea"/>
                <a:cs typeface="Heiti SC Light"/>
              </a:rPr>
              <a:t>，</a:t>
            </a:r>
            <a:r>
              <a:rPr lang="zh-CN" altLang="en-US" b="1" baseline="0" dirty="0" smtClean="0">
                <a:solidFill>
                  <a:srgbClr val="FF0000"/>
                </a:solidFill>
                <a:ea typeface="宋体" charset="-122"/>
              </a:rPr>
              <a:t>为企业实现量身定制的</a:t>
            </a:r>
            <a:r>
              <a:rPr lang="en-US" altLang="zh-CN" b="1" baseline="0" dirty="0" smtClean="0">
                <a:solidFill>
                  <a:srgbClr val="FF0000"/>
                </a:solidFill>
                <a:ea typeface="宋体" charset="-122"/>
              </a:rPr>
              <a:t>ERP</a:t>
            </a:r>
            <a:r>
              <a:rPr lang="zh-CN" altLang="en-US" b="1" baseline="0" dirty="0" smtClean="0">
                <a:solidFill>
                  <a:srgbClr val="FF0000"/>
                </a:solidFill>
                <a:ea typeface="宋体" charset="-122"/>
              </a:rPr>
              <a:t>产品，实现社会化规模化交付</a:t>
            </a:r>
            <a:r>
              <a:rPr lang="en-US" altLang="zh-CN" b="1" baseline="0" dirty="0" smtClean="0">
                <a:solidFill>
                  <a:srgbClr val="FF0000"/>
                </a:solidFill>
                <a:ea typeface="宋体" charset="-122"/>
              </a:rPr>
              <a:t>.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67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符合</a:t>
            </a: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SOA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标准，提供动态</a:t>
            </a: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服务与</a:t>
            </a: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Apusic ESB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产品深度集成并预置集成适配器。同时支持第三方服务总线产品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79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为了对系统进行有效的监控、维护、优化、改进，都离不开对日志的收集和分析，而这些日志散落在各个服务器上，无论对运维同学、还是业务开发同学，抑或是数据部门的同学而言，查阅或分析日志是一大痛点，实时收集分布在不同节点或机器上的日志，供离线或在线查阅及分析来提升工作效率的需求异常迫切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121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0492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itchFamily="34" charset="0"/>
            </a:endParaRP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40CBDBB9-F219-4803-8D7F-961BBCA90DA2}" type="slidenum">
              <a:rPr lang="zh-CN" altLang="en-US" sz="1200" smtClean="0">
                <a:latin typeface="Arial" pitchFamily="34" charset="0"/>
                <a:ea typeface="微软雅黑" pitchFamily="34" charset="-122"/>
              </a:rPr>
              <a:pPr eaLnBrk="1" hangingPunct="1"/>
              <a:t>29</a:t>
            </a:fld>
            <a:endParaRPr lang="en-US" altLang="zh-CN" sz="1200" smtClean="0"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金蝶云星空系统架构支撑动态商业应用，应用金蝶云星空的企业，可以从容应对业务的发展与变化。</a:t>
            </a:r>
            <a:endParaRPr lang="en-US" altLang="zh-CN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动态领域模型、云平台技术、跨数据库技术、</a:t>
            </a: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Web2.0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技术、无线技术、企业管理软件生态链等方面阐述金蝶云星空的技术特性。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119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相较其他</a:t>
            </a:r>
            <a:r>
              <a:rPr lang="en-US" altLang="zh-CN" smtClean="0"/>
              <a:t>ERP</a:t>
            </a:r>
            <a:r>
              <a:rPr lang="zh-CN" altLang="en-US" smtClean="0"/>
              <a:t>平台软件，金蝶云星空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将平台化向业务进一步延伸，例如预警平台、智能会计平台、核销平台、信用管理、国际化等业务平台的延伸（图中最外围的业务平台）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3DE3BFA1-3B12-4261-B17E-B6AB0193285A}" type="slidenum">
              <a:rPr lang="zh-CN" altLang="en-US" sz="1200" smtClean="0">
                <a:solidFill>
                  <a:prstClr val="black"/>
                </a:solidFill>
                <a:latin typeface="Arial" pitchFamily="34" charset="0"/>
              </a:rPr>
              <a:pPr eaLnBrk="1" hangingPunct="1"/>
              <a:t>9</a:t>
            </a:fld>
            <a:endParaRPr lang="zh-CN" altLang="en-US" sz="1200" smtClean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F2323D35-ACB6-445B-8E36-CA593B9BB14E}" type="slidenum">
              <a:rPr lang="en-US" altLang="zh-CN" sz="1200" smtClean="0">
                <a:solidFill>
                  <a:prstClr val="black"/>
                </a:solidFill>
                <a:latin typeface="Arial" pitchFamily="34" charset="0"/>
              </a:rPr>
              <a:pPr eaLnBrk="1" hangingPunct="1"/>
              <a:t>10</a:t>
            </a:fld>
            <a:endParaRPr lang="en-US" altLang="zh-CN" sz="1200" smtClean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7A7DABA6-FD4E-476D-AADB-B0E725F8E8DC}" type="slidenum">
              <a:rPr lang="zh-CN" altLang="en-US" sz="1200" smtClean="0">
                <a:solidFill>
                  <a:prstClr val="black"/>
                </a:solidFill>
                <a:latin typeface="Arial" pitchFamily="34" charset="0"/>
              </a:rPr>
              <a:pPr eaLnBrk="1" hangingPunct="1"/>
              <a:t>11</a:t>
            </a:fld>
            <a:endParaRPr lang="zh-CN" altLang="en-US" sz="1200" smtClean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F9B6507B-222D-48FA-B6C0-BCB057922BAF}" type="slidenum">
              <a:rPr lang="zh-CN" altLang="en-US" sz="1200" smtClean="0">
                <a:solidFill>
                  <a:prstClr val="black"/>
                </a:solidFill>
                <a:latin typeface="Arial" pitchFamily="34" charset="0"/>
              </a:rPr>
              <a:pPr eaLnBrk="1" hangingPunct="1"/>
              <a:t>12</a:t>
            </a:fld>
            <a:endParaRPr lang="zh-CN" altLang="en-US" sz="1200" smtClean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defTabSz="2044700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使用了多语言的客户，支持二开功能的提示语和界面翻译。</a:t>
            </a:r>
          </a:p>
          <a:p>
            <a:pPr marL="285750" indent="-285750" defTabSz="2044700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二开功能词条提交和翻译语言包构建在协同云平台中进行。</a:t>
            </a:r>
            <a:endParaRPr kumimoji="1" lang="en-US" altLang="zh-CN" sz="12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044700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标准产品单据扩展后可直接在客户端翻译</a:t>
            </a:r>
            <a:endParaRPr kumimoji="1" lang="en-US" altLang="zh-CN" sz="12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2044700">
              <a:lnSpc>
                <a:spcPct val="90000"/>
              </a:lnSpc>
              <a:spcAft>
                <a:spcPct val="35000"/>
              </a:spcAft>
            </a:pPr>
            <a:r>
              <a:rPr kumimoji="1" lang="zh-CN" altLang="en-US" sz="12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业务价值</a:t>
            </a:r>
            <a:endParaRPr kumimoji="1" lang="en-US" altLang="zh-CN" sz="1200" b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044700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帮助企业进行二次开发功能的国际化；</a:t>
            </a:r>
            <a:endParaRPr kumimoji="1" lang="en-US" altLang="zh-CN" sz="12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9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3344791C-D778-4115-B603-477481E75171}" type="slidenum">
              <a:rPr lang="en-US" altLang="zh-CN" sz="1200" smtClean="0">
                <a:solidFill>
                  <a:prstClr val="black"/>
                </a:solidFill>
                <a:latin typeface="Arial" pitchFamily="34" charset="0"/>
              </a:rPr>
              <a:pPr eaLnBrk="1" hangingPunct="1"/>
              <a:t>15</a:t>
            </a:fld>
            <a:endParaRPr lang="en-US" altLang="zh-CN" sz="1200" smtClean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1102_interbrand_kingdee_visual-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" y="0"/>
            <a:ext cx="9130473" cy="51435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5468" y="172468"/>
            <a:ext cx="8403269" cy="525528"/>
          </a:xfrm>
        </p:spPr>
        <p:txBody>
          <a:bodyPr/>
          <a:lstStyle>
            <a:lvl1pPr>
              <a:defRPr sz="2000" baseline="0">
                <a:solidFill>
                  <a:srgbClr val="1771E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2"/>
          <a:stretch/>
        </p:blipFill>
        <p:spPr>
          <a:xfrm>
            <a:off x="7219939" y="184371"/>
            <a:ext cx="1080914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latin typeface="Arial"/>
                <a:cs typeface="Arial"/>
              </a:defRPr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9" y="234151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114264" indent="-79351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Arial"/>
              </a:defRPr>
            </a:lvl2pPr>
            <a:lvl3pPr marL="241228" indent="-84114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tx1"/>
                </a:solidFill>
                <a:latin typeface="Arial"/>
              </a:defRPr>
            </a:lvl3pPr>
            <a:lvl4pPr marL="317404" indent="-65070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tx1"/>
                </a:solidFill>
                <a:latin typeface="Arial"/>
              </a:defRPr>
            </a:lvl4pPr>
            <a:lvl5pPr marL="423737" indent="-82526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292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9" y="234151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114264" indent="-79351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  <a:latin typeface="Arial"/>
              </a:defRPr>
            </a:lvl2pPr>
            <a:lvl3pPr marL="241228" indent="-84114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bg1"/>
                </a:solidFill>
                <a:latin typeface="Arial"/>
              </a:defRPr>
            </a:lvl3pPr>
            <a:lvl4pPr marL="317404" indent="-65070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bg1"/>
                </a:solidFill>
                <a:latin typeface="Arial"/>
              </a:defRPr>
            </a:lvl4pPr>
            <a:lvl5pPr marL="423737" indent="-82526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54271" y="0"/>
            <a:ext cx="7389730" cy="5143500"/>
          </a:xfrm>
          <a:solidFill>
            <a:schemeClr val="bg1"/>
          </a:solidFill>
        </p:spPr>
        <p:txBody>
          <a:bodyPr/>
          <a:lstStyle>
            <a:lvl1pPr>
              <a:defRPr sz="1200" b="0" i="1">
                <a:solidFill>
                  <a:srgbClr val="1A154C"/>
                </a:solidFill>
                <a:latin typeface="Arial"/>
                <a:cs typeface="Arial"/>
              </a:defRPr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87340" y="1106008"/>
            <a:ext cx="1311472" cy="3645380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114264" indent="-79351"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  <a:latin typeface="Arial"/>
              </a:defRPr>
            </a:lvl2pPr>
            <a:lvl3pPr marL="241228" indent="-84114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rgbClr val="FFFFFF"/>
                </a:solidFill>
                <a:latin typeface="Arial"/>
              </a:defRPr>
            </a:lvl3pPr>
            <a:lvl4pPr marL="317404" indent="-65070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rgbClr val="FFFFFF"/>
                </a:solidFill>
                <a:latin typeface="Arial"/>
              </a:defRPr>
            </a:lvl4pPr>
            <a:lvl5pPr marL="423737" indent="-82526">
              <a:lnSpc>
                <a:spcPct val="100000"/>
              </a:lnSpc>
              <a:spcBef>
                <a:spcPts val="0"/>
              </a:spcBef>
              <a:defRPr sz="700">
                <a:solidFill>
                  <a:srgbClr val="FFFFFF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</a:t>
            </a:r>
            <a:r>
              <a:rPr lang="en-US" dirty="0" err="1"/>
              <a:t>para</a:t>
            </a:r>
            <a:r>
              <a:rPr lang="en-US" dirty="0"/>
              <a:t>, </a:t>
            </a:r>
            <a:r>
              <a:rPr lang="en-US" dirty="0" err="1"/>
              <a:t>ident</a:t>
            </a:r>
            <a:r>
              <a:rPr lang="en-US" dirty="0"/>
              <a:t>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293689" y="238819"/>
            <a:ext cx="1306512" cy="525716"/>
          </a:xfrm>
        </p:spPr>
        <p:txBody>
          <a:bodyPr/>
          <a:lstStyle>
            <a:lvl1pPr>
              <a:lnSpc>
                <a:spcPct val="92000"/>
              </a:lnSpc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12pt – 1 IMAGE 10pt LEFT, WHITE</a:t>
            </a:r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ertical Title and Tex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3" y="0"/>
            <a:ext cx="9169715" cy="516255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6533" y="4397010"/>
            <a:ext cx="1500909" cy="74649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grpSp>
        <p:nvGrpSpPr>
          <p:cNvPr id="8" name="组合 12"/>
          <p:cNvGrpSpPr>
            <a:grpSpLocks/>
          </p:cNvGrpSpPr>
          <p:nvPr/>
        </p:nvGrpSpPr>
        <p:grpSpPr bwMode="auto">
          <a:xfrm>
            <a:off x="847416" y="2104268"/>
            <a:ext cx="3198503" cy="1558599"/>
            <a:chOff x="3481537" y="1273911"/>
            <a:chExt cx="3201023" cy="1563794"/>
          </a:xfrm>
        </p:grpSpPr>
        <p:sp>
          <p:nvSpPr>
            <p:cNvPr id="9" name="Rectangle 4"/>
            <p:cNvSpPr>
              <a:spLocks/>
            </p:cNvSpPr>
            <p:nvPr/>
          </p:nvSpPr>
          <p:spPr bwMode="auto">
            <a:xfrm>
              <a:off x="4408605" y="1435314"/>
              <a:ext cx="2021375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/>
              <a:r>
                <a:rPr lang="en-US" altLang="zh-CN" sz="4800" b="0" kern="0" dirty="0">
                  <a:solidFill>
                    <a:srgbClr val="FFFFFF"/>
                  </a:solidFill>
                  <a:latin typeface="Goudy Old Style" charset="0"/>
                  <a:ea typeface="Helvetica Neue"/>
                  <a:cs typeface="宋体" charset="-122"/>
                  <a:sym typeface="Helvetica Neue UltraLight" charset="0"/>
                </a:rPr>
                <a:t>Thanks</a:t>
              </a:r>
            </a:p>
          </p:txBody>
        </p:sp>
        <p:sp>
          <p:nvSpPr>
            <p:cNvPr id="10" name="Rectangle 5"/>
            <p:cNvSpPr>
              <a:spLocks/>
            </p:cNvSpPr>
            <p:nvPr/>
          </p:nvSpPr>
          <p:spPr bwMode="auto">
            <a:xfrm>
              <a:off x="4145985" y="2218633"/>
              <a:ext cx="807347" cy="22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/>
              <a:r>
                <a:rPr lang="en-US" altLang="zh-CN" sz="1400" b="0" kern="0">
                  <a:solidFill>
                    <a:srgbClr val="FFFFFF"/>
                  </a:solidFill>
                  <a:latin typeface="Arial Narrow" charset="0"/>
                  <a:ea typeface="Helvetica Neue"/>
                  <a:cs typeface="宋体" charset="-122"/>
                  <a:sym typeface="Arial Narrow" charset="0"/>
                </a:rPr>
                <a:t>terima kasih</a:t>
              </a:r>
            </a:p>
          </p:txBody>
        </p:sp>
        <p:sp>
          <p:nvSpPr>
            <p:cNvPr id="11" name="Rectangle 6"/>
            <p:cNvSpPr>
              <a:spLocks/>
            </p:cNvSpPr>
            <p:nvPr/>
          </p:nvSpPr>
          <p:spPr bwMode="auto">
            <a:xfrm>
              <a:off x="3481537" y="1274681"/>
              <a:ext cx="924057" cy="555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/>
              <a:r>
                <a:rPr lang="zh-CN" altLang="en-US" sz="3600" b="0" kern="0" dirty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感謝</a:t>
              </a:r>
            </a:p>
          </p:txBody>
        </p:sp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5192920" y="2096579"/>
              <a:ext cx="1232076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/>
              <a:r>
                <a:rPr lang="zh-CN" altLang="en-US" sz="4800" b="0" kern="0" dirty="0">
                  <a:solidFill>
                    <a:srgbClr val="FFFFFF"/>
                  </a:solidFill>
                  <a:latin typeface="微软雅黑" charset="-122"/>
                  <a:ea typeface="微软雅黑" charset="-122"/>
                  <a:cs typeface="微软雅黑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5142464" y="1273911"/>
              <a:ext cx="1540096" cy="37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/>
              <a:r>
                <a:rPr lang="zh-CN" altLang="en-US" sz="2400" b="0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ありがとう</a:t>
              </a:r>
            </a:p>
          </p:txBody>
        </p:sp>
        <p:sp>
          <p:nvSpPr>
            <p:cNvPr id="14" name="Rectangle 9"/>
            <p:cNvSpPr>
              <a:spLocks/>
            </p:cNvSpPr>
            <p:nvPr/>
          </p:nvSpPr>
          <p:spPr bwMode="auto">
            <a:xfrm>
              <a:off x="3535318" y="1890315"/>
              <a:ext cx="501734" cy="27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/>
              <a:r>
                <a:rPr lang="en-US" altLang="zh-CN" sz="1800" b="0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ขอบคุณ</a:t>
              </a:r>
            </a:p>
          </p:txBody>
        </p:sp>
      </p:grpSp>
      <p:sp>
        <p:nvSpPr>
          <p:cNvPr id="15" name="Rectangle 37"/>
          <p:cNvSpPr/>
          <p:nvPr/>
        </p:nvSpPr>
        <p:spPr bwMode="auto">
          <a:xfrm>
            <a:off x="856193" y="474187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/>
            <a:r>
              <a:rPr lang="zh-CN" altLang="en-US" sz="700" b="0" i="0" spc="0" baseline="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b="0" i="0" spc="0" baseline="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©1993-2016 </a:t>
            </a:r>
            <a:r>
              <a:rPr lang="zh-CN" altLang="en-US" sz="700" b="0" i="0" spc="0" baseline="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金蝶国际软件集团有限公司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7270067" y="4778130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03" tIns="6668" rIns="55703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7" y="91566"/>
            <a:ext cx="1885004" cy="10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28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809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5497" y="0"/>
            <a:ext cx="7211144" cy="57606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1.0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71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7211144" cy="57606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3.0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941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75"/>
            <a:ext cx="2133600" cy="274637"/>
          </a:xfrm>
          <a:prstGeom prst="rect">
            <a:avLst/>
          </a:prstGeom>
        </p:spPr>
        <p:txBody>
          <a:bodyPr lIns="91416" tIns="45708" rIns="91416" bIns="45708"/>
          <a:lstStyle/>
          <a:p>
            <a:fld id="{CF7BE859-18DA-AA47-857F-8A8E3938ED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75"/>
            <a:ext cx="2895600" cy="274637"/>
          </a:xfrm>
          <a:prstGeom prst="rect">
            <a:avLst/>
          </a:prstGeom>
        </p:spPr>
        <p:txBody>
          <a:bodyPr lIns="91416" tIns="45708" rIns="91416" bIns="45708"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5"/>
          <p:cNvSpPr>
            <a:spLocks noChangeArrowheads="1"/>
          </p:cNvSpPr>
          <p:nvPr userDrawn="1"/>
        </p:nvSpPr>
        <p:spPr bwMode="auto">
          <a:xfrm>
            <a:off x="2987825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74" tIns="43888" rIns="87774" bIns="43888"/>
          <a:lstStyle/>
          <a:p>
            <a:pPr defTabSz="877624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配色参考方案：</a:t>
            </a:r>
          </a:p>
          <a:p>
            <a:pPr defTabSz="877624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建议同一页面内不超过四种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颜色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62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62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zh-CN" alt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74" tIns="43888" rIns="87774" bIns="43888"/>
          <a:lstStyle/>
          <a:p>
            <a:pPr defTabSz="87762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中文标准字体：</a:t>
            </a:r>
          </a:p>
          <a:p>
            <a:pPr defTabSz="87762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微软雅黑</a:t>
            </a:r>
          </a:p>
          <a:p>
            <a:pPr defTabSz="87762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中文可用字体：</a:t>
            </a:r>
          </a:p>
          <a:p>
            <a:pPr defTabSz="87762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方正兰亭准黑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</a:p>
          <a:p>
            <a:pPr defTabSz="87762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宋体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楷体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仿宋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黑体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62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62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  <a:defRPr/>
            </a:pPr>
            <a:r>
              <a:rPr lang="en-US" altLang="zh-CN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遵守国家版权法规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不得</a:t>
            </a:r>
            <a:r>
              <a:rPr lang="en-US" alt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使用非授权字体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146467"/>
              </p:ext>
            </p:extLst>
          </p:nvPr>
        </p:nvGraphicFramePr>
        <p:xfrm>
          <a:off x="4704916" y="5362965"/>
          <a:ext cx="4450832" cy="1159330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金蝶蓝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青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Y:75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橘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Y:100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灰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58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794" indent="0" algn="ctr">
              <a:buNone/>
              <a:defRPr sz="1500"/>
            </a:lvl2pPr>
            <a:lvl3pPr marL="685596" indent="0" algn="ctr">
              <a:buNone/>
              <a:defRPr sz="1400"/>
            </a:lvl3pPr>
            <a:lvl4pPr marL="1028394" indent="0" algn="ctr">
              <a:buNone/>
              <a:defRPr sz="1200"/>
            </a:lvl4pPr>
            <a:lvl5pPr marL="1371192" indent="0" algn="ctr">
              <a:buNone/>
              <a:defRPr sz="1200"/>
            </a:lvl5pPr>
            <a:lvl6pPr marL="1713995" indent="0" algn="ctr">
              <a:buNone/>
              <a:defRPr sz="1200"/>
            </a:lvl6pPr>
            <a:lvl7pPr marL="2056787" indent="0" algn="ctr">
              <a:buNone/>
              <a:defRPr sz="1200"/>
            </a:lvl7pPr>
            <a:lvl8pPr marL="2399580" indent="0" algn="ctr">
              <a:buNone/>
              <a:defRPr sz="1200"/>
            </a:lvl8pPr>
            <a:lvl9pPr marL="2742374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91416" tIns="45708" rIns="91416" bIns="45708"/>
          <a:lstStyle/>
          <a:p>
            <a:fld id="{EB5C08A1-7713-47CE-97B4-863D833656A0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27/05/2019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91416" tIns="45708" rIns="91416" bIns="45708"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7" y="4767264"/>
            <a:ext cx="371475" cy="273844"/>
          </a:xfrm>
          <a:prstGeom prst="rect">
            <a:avLst/>
          </a:prstGeom>
        </p:spPr>
        <p:txBody>
          <a:bodyPr lIns="68562" tIns="34289" rIns="68562" bIns="34289"/>
          <a:lstStyle/>
          <a:p>
            <a:fld id="{BD3C9449-514E-4F2F-BDF6-E5528CC1E8B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2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20" name="Picture 19" descr="171102_interbrand_kingdee_visual-0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59" y="1976009"/>
            <a:ext cx="3529584" cy="216408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3" y="4735043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>
              <a:solidFill>
                <a:srgbClr val="1771EA"/>
              </a:solidFill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443870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chemeClr val="bg1"/>
                </a:solidFill>
                <a:latin typeface="Arial"/>
                <a:cs typeface="Arial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7200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7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1102_interbrand_kingdee_visual-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" y="0"/>
            <a:ext cx="9130473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5468" y="172468"/>
            <a:ext cx="8403269" cy="525528"/>
          </a:xfrm>
        </p:spPr>
        <p:txBody>
          <a:bodyPr/>
          <a:lstStyle>
            <a:lvl1pPr>
              <a:defRPr sz="2000" baseline="0">
                <a:solidFill>
                  <a:srgbClr val="1771E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2"/>
          <a:stretch/>
        </p:blipFill>
        <p:spPr>
          <a:xfrm>
            <a:off x="7219939" y="184371"/>
            <a:ext cx="1080914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20" name="Picture 19" descr="171102_interbrand_kingdee_visual-09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59" y="1976009"/>
            <a:ext cx="3529584" cy="216408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3" y="4735043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457058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1771EA"/>
              </a:solidFill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 userDrawn="1"/>
        </p:nvSpPr>
        <p:spPr bwMode="auto">
          <a:xfrm>
            <a:off x="443870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058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prstClr val="white"/>
                </a:solidFill>
                <a:latin typeface="Arial"/>
                <a:cs typeface="Arial"/>
              </a:rPr>
              <a:pPr defTabSz="457058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7200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88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08436"/>
            <a:ext cx="8403269" cy="525528"/>
          </a:xfrm>
        </p:spPr>
        <p:txBody>
          <a:bodyPr/>
          <a:lstStyle>
            <a:lvl1pPr>
              <a:defRPr sz="2400" b="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91"/>
          <a:stretch/>
        </p:blipFill>
        <p:spPr>
          <a:xfrm>
            <a:off x="7219940" y="184371"/>
            <a:ext cx="1033413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62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4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2990" indent="-119027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192" indent="-153950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244" indent="-123789">
              <a:tabLst/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034" indent="-160290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3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9F5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4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2990" indent="-119027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192" indent="-15395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244" indent="-123789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034" indent="-16029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65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solidFill>
          <a:srgbClr val="24BE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4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2990" indent="-119027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192" indent="-15395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244" indent="-123789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034" indent="-16029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12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3" y="4735043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457058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1771EA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443870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058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prstClr val="white"/>
                </a:solidFill>
                <a:latin typeface="Arial"/>
                <a:cs typeface="Arial"/>
              </a:rPr>
              <a:pPr defTabSz="457058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4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2990" indent="-119027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192" indent="-15395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244" indent="-123789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034" indent="-16029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15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15078"/>
            <a:ext cx="8417186" cy="4539497"/>
          </a:xfrm>
        </p:spPr>
        <p:txBody>
          <a:bodyPr/>
          <a:lstStyle>
            <a:lvl1pPr>
              <a:defRPr sz="49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</a:t>
            </a:r>
            <a:r>
              <a:rPr lang="en-US" altLang="zh-CN" dirty="0" smtClean="0"/>
              <a:t>49</a:t>
            </a:r>
            <a:r>
              <a:rPr lang="en-US" dirty="0" smtClean="0"/>
              <a:t>pt – </a:t>
            </a:r>
            <a:br>
              <a:rPr lang="en-US" dirty="0" smtClean="0"/>
            </a:br>
            <a:r>
              <a:rPr lang="en-US" dirty="0" smtClean="0"/>
              <a:t>CONTENT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BULLET</a:t>
            </a:r>
            <a:r>
              <a:rPr lang="en-US" dirty="0"/>
              <a:t>/DASH </a:t>
            </a:r>
            <a:r>
              <a:rPr lang="en-US" altLang="zh-CN" dirty="0" smtClean="0"/>
              <a:t>49</a:t>
            </a:r>
            <a:r>
              <a:rPr lang="en-US" dirty="0" smtClean="0"/>
              <a:t>pt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11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92111" y="222590"/>
            <a:ext cx="8555039" cy="52552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16pt – 2 COLUMNS </a:t>
            </a:r>
            <a:r>
              <a:rPr lang="en-US" dirty="0" err="1"/>
              <a:t>w</a:t>
            </a:r>
            <a:r>
              <a:rPr lang="en-US" dirty="0"/>
              <a:t>-HEADERS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92111" y="1109372"/>
            <a:ext cx="4130675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725282" y="1109372"/>
            <a:ext cx="4121856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92112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15" indent="-115852">
              <a:defRPr sz="1600">
                <a:solidFill>
                  <a:schemeClr val="tx1"/>
                </a:solidFill>
              </a:defRPr>
            </a:lvl2pPr>
            <a:lvl3pPr marL="377717" indent="-163465">
              <a:defRPr sz="1500">
                <a:solidFill>
                  <a:schemeClr val="tx1"/>
                </a:solidFill>
              </a:defRPr>
            </a:lvl3pPr>
            <a:lvl4pPr marL="533244" indent="-123789">
              <a:tabLst/>
              <a:defRPr sz="1400">
                <a:solidFill>
                  <a:schemeClr val="tx1"/>
                </a:solidFill>
              </a:defRPr>
            </a:lvl4pPr>
            <a:lvl5pPr marL="723684" indent="-153950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725294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15" indent="-115852">
              <a:defRPr sz="1600">
                <a:solidFill>
                  <a:schemeClr val="tx1"/>
                </a:solidFill>
              </a:defRPr>
            </a:lvl2pPr>
            <a:lvl3pPr marL="377717" indent="-163465">
              <a:defRPr sz="1500">
                <a:solidFill>
                  <a:schemeClr val="tx1"/>
                </a:solidFill>
              </a:defRPr>
            </a:lvl3pPr>
            <a:lvl4pPr marL="533244" indent="-123789">
              <a:tabLst/>
              <a:defRPr sz="1400">
                <a:solidFill>
                  <a:schemeClr val="tx1"/>
                </a:solidFill>
              </a:defRPr>
            </a:lvl4pPr>
            <a:lvl5pPr marL="723684" indent="-153950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481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9" y="234151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114264" indent="-79351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Arial"/>
              </a:defRPr>
            </a:lvl2pPr>
            <a:lvl3pPr marL="241228" indent="-84114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tx1"/>
                </a:solidFill>
                <a:latin typeface="Arial"/>
              </a:defRPr>
            </a:lvl3pPr>
            <a:lvl4pPr marL="317404" indent="-65070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tx1"/>
                </a:solidFill>
                <a:latin typeface="Arial"/>
              </a:defRPr>
            </a:lvl4pPr>
            <a:lvl5pPr marL="423737" indent="-82526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981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08436"/>
            <a:ext cx="8403269" cy="525528"/>
          </a:xfrm>
        </p:spPr>
        <p:txBody>
          <a:bodyPr/>
          <a:lstStyle>
            <a:lvl1pPr>
              <a:defRPr sz="2400" b="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91"/>
          <a:stretch/>
        </p:blipFill>
        <p:spPr>
          <a:xfrm>
            <a:off x="7219940" y="184371"/>
            <a:ext cx="1033413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02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709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9" y="234151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114264" indent="-79351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  <a:latin typeface="Arial"/>
              </a:defRPr>
            </a:lvl2pPr>
            <a:lvl3pPr marL="241228" indent="-84114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bg1"/>
                </a:solidFill>
                <a:latin typeface="Arial"/>
              </a:defRPr>
            </a:lvl3pPr>
            <a:lvl4pPr marL="317404" indent="-65070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bg1"/>
                </a:solidFill>
                <a:latin typeface="Arial"/>
              </a:defRPr>
            </a:lvl4pPr>
            <a:lvl5pPr marL="423737" indent="-82526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2207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54271" y="0"/>
            <a:ext cx="7389730" cy="5143500"/>
          </a:xfrm>
          <a:solidFill>
            <a:schemeClr val="bg1"/>
          </a:solidFill>
        </p:spPr>
        <p:txBody>
          <a:bodyPr/>
          <a:lstStyle>
            <a:lvl1pPr>
              <a:defRPr sz="1200" b="0" i="1">
                <a:solidFill>
                  <a:srgbClr val="1A154C"/>
                </a:solidFill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87340" y="1106008"/>
            <a:ext cx="1311472" cy="3645380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114264" indent="-79351"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  <a:latin typeface="Arial"/>
              </a:defRPr>
            </a:lvl2pPr>
            <a:lvl3pPr marL="241228" indent="-84114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rgbClr val="FFFFFF"/>
                </a:solidFill>
                <a:latin typeface="Arial"/>
              </a:defRPr>
            </a:lvl3pPr>
            <a:lvl4pPr marL="317404" indent="-65070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rgbClr val="FFFFFF"/>
                </a:solidFill>
                <a:latin typeface="Arial"/>
              </a:defRPr>
            </a:lvl4pPr>
            <a:lvl5pPr marL="423737" indent="-82526">
              <a:lnSpc>
                <a:spcPct val="100000"/>
              </a:lnSpc>
              <a:spcBef>
                <a:spcPts val="0"/>
              </a:spcBef>
              <a:defRPr sz="700">
                <a:solidFill>
                  <a:srgbClr val="FFFFFF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</a:t>
            </a:r>
            <a:r>
              <a:rPr lang="en-US" dirty="0" err="1"/>
              <a:t>para</a:t>
            </a:r>
            <a:r>
              <a:rPr lang="en-US" dirty="0"/>
              <a:t>, </a:t>
            </a:r>
            <a:r>
              <a:rPr lang="en-US" dirty="0" err="1"/>
              <a:t>ident</a:t>
            </a:r>
            <a:r>
              <a:rPr lang="en-US" dirty="0"/>
              <a:t>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293689" y="238819"/>
            <a:ext cx="1306512" cy="525716"/>
          </a:xfrm>
        </p:spPr>
        <p:txBody>
          <a:bodyPr/>
          <a:lstStyle>
            <a:lvl1pPr>
              <a:lnSpc>
                <a:spcPct val="92000"/>
              </a:lnSpc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12pt – 1 IMAGE 10pt LEFT, WHITE</a:t>
            </a:r>
          </a:p>
        </p:txBody>
      </p:sp>
    </p:spTree>
    <p:extLst>
      <p:ext uri="{BB962C8B-B14F-4D97-AF65-F5344CB8AC3E}">
        <p14:creationId xmlns:p14="http://schemas.microsoft.com/office/powerpoint/2010/main" val="4243898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901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3" y="0"/>
            <a:ext cx="9169715" cy="516255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26533" y="4397010"/>
            <a:ext cx="1500909" cy="74649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457058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8" name="组合 12"/>
          <p:cNvGrpSpPr>
            <a:grpSpLocks/>
          </p:cNvGrpSpPr>
          <p:nvPr userDrawn="1"/>
        </p:nvGrpSpPr>
        <p:grpSpPr bwMode="auto">
          <a:xfrm>
            <a:off x="847416" y="2104268"/>
            <a:ext cx="3198503" cy="1558599"/>
            <a:chOff x="3481537" y="1273911"/>
            <a:chExt cx="3201023" cy="1563794"/>
          </a:xfrm>
        </p:grpSpPr>
        <p:sp>
          <p:nvSpPr>
            <p:cNvPr id="9" name="Rectangle 4"/>
            <p:cNvSpPr>
              <a:spLocks/>
            </p:cNvSpPr>
            <p:nvPr/>
          </p:nvSpPr>
          <p:spPr bwMode="auto">
            <a:xfrm>
              <a:off x="4408605" y="1435314"/>
              <a:ext cx="2021375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4800" kern="0" dirty="0">
                  <a:solidFill>
                    <a:srgbClr val="FFFFFF"/>
                  </a:solidFill>
                  <a:latin typeface="Goudy Old Style" charset="0"/>
                  <a:ea typeface="Helvetica Neue"/>
                  <a:cs typeface="宋体" charset="-122"/>
                  <a:sym typeface="Helvetica Neue UltraLight" charset="0"/>
                </a:rPr>
                <a:t>Thanks</a:t>
              </a:r>
            </a:p>
          </p:txBody>
        </p:sp>
        <p:sp>
          <p:nvSpPr>
            <p:cNvPr id="10" name="Rectangle 5"/>
            <p:cNvSpPr>
              <a:spLocks/>
            </p:cNvSpPr>
            <p:nvPr/>
          </p:nvSpPr>
          <p:spPr bwMode="auto">
            <a:xfrm>
              <a:off x="4145985" y="2218633"/>
              <a:ext cx="807347" cy="22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>
                  <a:solidFill>
                    <a:srgbClr val="FFFFFF"/>
                  </a:solidFill>
                  <a:latin typeface="Arial Narrow" charset="0"/>
                  <a:ea typeface="Helvetica Neue"/>
                  <a:cs typeface="宋体" charset="-122"/>
                  <a:sym typeface="Arial Narrow" charset="0"/>
                </a:rPr>
                <a:t>terima kasih</a:t>
              </a:r>
            </a:p>
          </p:txBody>
        </p:sp>
        <p:sp>
          <p:nvSpPr>
            <p:cNvPr id="11" name="Rectangle 6"/>
            <p:cNvSpPr>
              <a:spLocks/>
            </p:cNvSpPr>
            <p:nvPr/>
          </p:nvSpPr>
          <p:spPr bwMode="auto">
            <a:xfrm>
              <a:off x="3481537" y="1274681"/>
              <a:ext cx="924057" cy="555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kern="0" dirty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感謝</a:t>
              </a:r>
            </a:p>
          </p:txBody>
        </p:sp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5192920" y="2096579"/>
              <a:ext cx="1232076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800" kern="0" dirty="0">
                  <a:solidFill>
                    <a:srgbClr val="FFFFFF"/>
                  </a:solidFill>
                  <a:latin typeface="微软雅黑" charset="-122"/>
                  <a:ea typeface="微软雅黑" charset="-122"/>
                  <a:cs typeface="微软雅黑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5142464" y="1273911"/>
              <a:ext cx="1540096" cy="37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ありがとう</a:t>
              </a:r>
            </a:p>
          </p:txBody>
        </p:sp>
        <p:sp>
          <p:nvSpPr>
            <p:cNvPr id="14" name="Rectangle 9"/>
            <p:cNvSpPr>
              <a:spLocks/>
            </p:cNvSpPr>
            <p:nvPr/>
          </p:nvSpPr>
          <p:spPr bwMode="auto">
            <a:xfrm>
              <a:off x="3535318" y="1890315"/>
              <a:ext cx="501734" cy="27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26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ขอบคุณ</a:t>
              </a:r>
            </a:p>
          </p:txBody>
        </p:sp>
      </p:grpSp>
      <p:sp>
        <p:nvSpPr>
          <p:cNvPr id="15" name="Rectangle 37"/>
          <p:cNvSpPr/>
          <p:nvPr userDrawn="1"/>
        </p:nvSpPr>
        <p:spPr bwMode="auto">
          <a:xfrm>
            <a:off x="856193" y="474187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defTabSz="457058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©1993-2016 </a:t>
            </a:r>
            <a:r>
              <a:rPr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金蝶国际软件集团有限公司</a:t>
            </a:r>
          </a:p>
        </p:txBody>
      </p:sp>
      <p:sp>
        <p:nvSpPr>
          <p:cNvPr id="16" name="Text Box 2"/>
          <p:cNvSpPr txBox="1">
            <a:spLocks noChangeArrowheads="1"/>
          </p:cNvSpPr>
          <p:nvPr userDrawn="1"/>
        </p:nvSpPr>
        <p:spPr bwMode="auto">
          <a:xfrm>
            <a:off x="7270067" y="4778130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03" tIns="6668" rIns="55703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457058" fontAlgn="auto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7" y="91566"/>
            <a:ext cx="1885004" cy="10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17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51520" y="644917"/>
            <a:ext cx="8640960" cy="3852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第二级</a:t>
            </a:r>
          </a:p>
          <a:p>
            <a:pPr lvl="2"/>
            <a:r>
              <a:rPr kumimoji="1" lang="zh-CN" altLang="en-US" dirty="0" smtClean="0"/>
              <a:t>第三级</a:t>
            </a:r>
          </a:p>
          <a:p>
            <a:pPr lvl="3"/>
            <a:r>
              <a:rPr kumimoji="1" lang="zh-CN" altLang="en-US" dirty="0" smtClean="0"/>
              <a:t>第四级</a:t>
            </a:r>
          </a:p>
          <a:p>
            <a:pPr lvl="4"/>
            <a:r>
              <a:rPr kumimoji="1" lang="zh-CN" altLang="en-US" dirty="0" smtClean="0"/>
              <a:t>第五级</a:t>
            </a:r>
            <a:endParaRPr kumimoji="1" lang="zh-CN" altLang="en-US" dirty="0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251520" y="16041"/>
            <a:ext cx="7886700" cy="50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59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1102_interbrand_kingdee_visual-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" y="0"/>
            <a:ext cx="9130473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5461" y="172468"/>
            <a:ext cx="8403269" cy="525528"/>
          </a:xfrm>
        </p:spPr>
        <p:txBody>
          <a:bodyPr/>
          <a:lstStyle>
            <a:lvl1pPr>
              <a:defRPr sz="2000" baseline="0">
                <a:solidFill>
                  <a:srgbClr val="1771E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2"/>
          <a:stretch/>
        </p:blipFill>
        <p:spPr>
          <a:xfrm>
            <a:off x="7219939" y="184371"/>
            <a:ext cx="1080914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3874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20" name="Picture 19" descr="171102_interbrand_kingdee_visual-09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59" y="1976009"/>
            <a:ext cx="3529584" cy="216408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6" y="4735043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4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1771EA"/>
              </a:solidFill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 userDrawn="1"/>
        </p:nvSpPr>
        <p:spPr bwMode="auto">
          <a:xfrm>
            <a:off x="443870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142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prstClr val="white"/>
                </a:solidFill>
                <a:latin typeface="Arial"/>
                <a:cs typeface="Arial"/>
              </a:rPr>
              <a:pPr defTabSz="457142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7200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15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43874" y="208436"/>
            <a:ext cx="8403269" cy="525528"/>
          </a:xfrm>
        </p:spPr>
        <p:txBody>
          <a:bodyPr/>
          <a:lstStyle>
            <a:lvl1pPr>
              <a:defRPr sz="2400" b="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91"/>
          <a:stretch/>
        </p:blipFill>
        <p:spPr>
          <a:xfrm>
            <a:off x="7219940" y="184371"/>
            <a:ext cx="1033413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5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1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18" indent="-119048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55" indent="-153971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35" indent="-123810">
              <a:tabLst/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160" indent="-160318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4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6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4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2990" indent="-119027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192" indent="-153950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244" indent="-123789">
              <a:tabLst/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034" indent="-160290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9F5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1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18" indent="-11904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55" indent="-153971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35" indent="-123810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160" indent="-16031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4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2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solidFill>
          <a:srgbClr val="24BE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1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18" indent="-11904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55" indent="-153971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35" indent="-123810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160" indent="-16031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4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93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4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" y="4735043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4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1771EA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443870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142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prstClr val="white"/>
                </a:solidFill>
                <a:latin typeface="Arial"/>
                <a:cs typeface="Arial"/>
              </a:rPr>
              <a:pPr defTabSz="457142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1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18" indent="-11904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55" indent="-153971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35" indent="-123810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160" indent="-16031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77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15071"/>
            <a:ext cx="8417186" cy="4539497"/>
          </a:xfrm>
        </p:spPr>
        <p:txBody>
          <a:bodyPr/>
          <a:lstStyle>
            <a:lvl1pPr>
              <a:defRPr sz="49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</a:t>
            </a:r>
            <a:r>
              <a:rPr lang="en-US" altLang="zh-CN" dirty="0" smtClean="0"/>
              <a:t>49</a:t>
            </a:r>
            <a:r>
              <a:rPr lang="en-US" dirty="0" smtClean="0"/>
              <a:t>pt – </a:t>
            </a:r>
            <a:br>
              <a:rPr lang="en-US" dirty="0" smtClean="0"/>
            </a:br>
            <a:r>
              <a:rPr lang="en-US" dirty="0" smtClean="0"/>
              <a:t>CONTENT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BULLET</a:t>
            </a:r>
            <a:r>
              <a:rPr lang="en-US" dirty="0"/>
              <a:t>/DASH </a:t>
            </a:r>
            <a:r>
              <a:rPr lang="en-US" altLang="zh-CN" dirty="0" smtClean="0"/>
              <a:t>49</a:t>
            </a:r>
            <a:r>
              <a:rPr lang="en-US" dirty="0" smtClean="0"/>
              <a:t>pt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95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92104" y="222590"/>
            <a:ext cx="8555039" cy="52552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16pt – 2 COLUMNS </a:t>
            </a:r>
            <a:r>
              <a:rPr lang="en-US" dirty="0" err="1"/>
              <a:t>w</a:t>
            </a:r>
            <a:r>
              <a:rPr lang="en-US" dirty="0"/>
              <a:t>-HEADERS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92104" y="1109371"/>
            <a:ext cx="4130675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725282" y="1109371"/>
            <a:ext cx="4121856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92105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43" indent="-115873">
              <a:defRPr sz="1600">
                <a:solidFill>
                  <a:schemeClr val="tx1"/>
                </a:solidFill>
              </a:defRPr>
            </a:lvl2pPr>
            <a:lvl3pPr marL="377780" indent="-163493">
              <a:defRPr sz="1500">
                <a:solidFill>
                  <a:schemeClr val="tx1"/>
                </a:solidFill>
              </a:defRPr>
            </a:lvl3pPr>
            <a:lvl4pPr marL="533335" indent="-123810">
              <a:tabLst/>
              <a:defRPr sz="1400">
                <a:solidFill>
                  <a:schemeClr val="tx1"/>
                </a:solidFill>
              </a:defRPr>
            </a:lvl4pPr>
            <a:lvl5pPr marL="723810" indent="-153971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725287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43" indent="-115873">
              <a:defRPr sz="1600">
                <a:solidFill>
                  <a:schemeClr val="tx1"/>
                </a:solidFill>
              </a:defRPr>
            </a:lvl2pPr>
            <a:lvl3pPr marL="377780" indent="-163493">
              <a:defRPr sz="1500">
                <a:solidFill>
                  <a:schemeClr val="tx1"/>
                </a:solidFill>
              </a:defRPr>
            </a:lvl3pPr>
            <a:lvl4pPr marL="533335" indent="-123810">
              <a:tabLst/>
              <a:defRPr sz="1400">
                <a:solidFill>
                  <a:schemeClr val="tx1"/>
                </a:solidFill>
              </a:defRPr>
            </a:lvl4pPr>
            <a:lvl5pPr marL="723810" indent="-153971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2589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9" y="234151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114285" indent="-79365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Arial"/>
              </a:defRPr>
            </a:lvl2pPr>
            <a:lvl3pPr marL="241270" indent="-84128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tx1"/>
                </a:solidFill>
                <a:latin typeface="Arial"/>
              </a:defRPr>
            </a:lvl3pPr>
            <a:lvl4pPr marL="317460" indent="-65081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tx1"/>
                </a:solidFill>
                <a:latin typeface="Arial"/>
              </a:defRPr>
            </a:lvl4pPr>
            <a:lvl5pPr marL="423811" indent="-82540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1314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004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9" y="234151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114285" indent="-79365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  <a:latin typeface="Arial"/>
              </a:defRPr>
            </a:lvl2pPr>
            <a:lvl3pPr marL="241270" indent="-84128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bg1"/>
                </a:solidFill>
                <a:latin typeface="Arial"/>
              </a:defRPr>
            </a:lvl3pPr>
            <a:lvl4pPr marL="317460" indent="-65081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bg1"/>
                </a:solidFill>
                <a:latin typeface="Arial"/>
              </a:defRPr>
            </a:lvl4pPr>
            <a:lvl5pPr marL="423811" indent="-82540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520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54271" y="0"/>
            <a:ext cx="7389730" cy="5143500"/>
          </a:xfrm>
          <a:solidFill>
            <a:schemeClr val="bg1"/>
          </a:solidFill>
        </p:spPr>
        <p:txBody>
          <a:bodyPr/>
          <a:lstStyle>
            <a:lvl1pPr>
              <a:defRPr sz="1200" b="0" i="1">
                <a:solidFill>
                  <a:srgbClr val="1A154C"/>
                </a:solidFill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87340" y="1106008"/>
            <a:ext cx="1311472" cy="3645380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114285" indent="-79365"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  <a:latin typeface="Arial"/>
              </a:defRPr>
            </a:lvl2pPr>
            <a:lvl3pPr marL="241270" indent="-84128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rgbClr val="FFFFFF"/>
                </a:solidFill>
                <a:latin typeface="Arial"/>
              </a:defRPr>
            </a:lvl3pPr>
            <a:lvl4pPr marL="317460" indent="-65081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rgbClr val="FFFFFF"/>
                </a:solidFill>
                <a:latin typeface="Arial"/>
              </a:defRPr>
            </a:lvl4pPr>
            <a:lvl5pPr marL="423811" indent="-82540">
              <a:lnSpc>
                <a:spcPct val="100000"/>
              </a:lnSpc>
              <a:spcBef>
                <a:spcPts val="0"/>
              </a:spcBef>
              <a:defRPr sz="700">
                <a:solidFill>
                  <a:srgbClr val="FFFFFF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</a:t>
            </a:r>
            <a:r>
              <a:rPr lang="en-US" dirty="0" err="1"/>
              <a:t>para</a:t>
            </a:r>
            <a:r>
              <a:rPr lang="en-US" dirty="0"/>
              <a:t>, </a:t>
            </a:r>
            <a:r>
              <a:rPr lang="en-US" dirty="0" err="1"/>
              <a:t>ident</a:t>
            </a:r>
            <a:r>
              <a:rPr lang="en-US" dirty="0"/>
              <a:t>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293689" y="238819"/>
            <a:ext cx="1306512" cy="525716"/>
          </a:xfrm>
        </p:spPr>
        <p:txBody>
          <a:bodyPr/>
          <a:lstStyle>
            <a:lvl1pPr>
              <a:lnSpc>
                <a:spcPct val="92000"/>
              </a:lnSpc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12pt – 1 IMAGE 10pt LEFT, WHITE</a:t>
            </a:r>
          </a:p>
        </p:txBody>
      </p:sp>
    </p:spTree>
    <p:extLst>
      <p:ext uri="{BB962C8B-B14F-4D97-AF65-F5344CB8AC3E}">
        <p14:creationId xmlns:p14="http://schemas.microsoft.com/office/powerpoint/2010/main" val="14346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688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solidFill>
          <a:srgbClr val="9F5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4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2990" indent="-119027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192" indent="-15395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244" indent="-123789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034" indent="-16029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52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3" y="0"/>
            <a:ext cx="9169715" cy="516255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26533" y="4397010"/>
            <a:ext cx="1500909" cy="74649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4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8" name="组合 12"/>
          <p:cNvGrpSpPr>
            <a:grpSpLocks/>
          </p:cNvGrpSpPr>
          <p:nvPr userDrawn="1"/>
        </p:nvGrpSpPr>
        <p:grpSpPr bwMode="auto">
          <a:xfrm>
            <a:off x="847409" y="2104268"/>
            <a:ext cx="3198503" cy="1558599"/>
            <a:chOff x="3481537" y="1273911"/>
            <a:chExt cx="3201023" cy="1563794"/>
          </a:xfrm>
        </p:grpSpPr>
        <p:sp>
          <p:nvSpPr>
            <p:cNvPr id="9" name="Rectangle 4"/>
            <p:cNvSpPr>
              <a:spLocks/>
            </p:cNvSpPr>
            <p:nvPr/>
          </p:nvSpPr>
          <p:spPr bwMode="auto">
            <a:xfrm>
              <a:off x="4408605" y="1435314"/>
              <a:ext cx="2021375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0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4800" kern="0" dirty="0">
                  <a:solidFill>
                    <a:srgbClr val="FFFFFF"/>
                  </a:solidFill>
                  <a:latin typeface="Goudy Old Style" charset="0"/>
                  <a:ea typeface="Helvetica Neue"/>
                  <a:cs typeface="宋体" charset="-122"/>
                  <a:sym typeface="Helvetica Neue UltraLight" charset="0"/>
                </a:rPr>
                <a:t>Thanks</a:t>
              </a:r>
            </a:p>
          </p:txBody>
        </p:sp>
        <p:sp>
          <p:nvSpPr>
            <p:cNvPr id="10" name="Rectangle 5"/>
            <p:cNvSpPr>
              <a:spLocks/>
            </p:cNvSpPr>
            <p:nvPr/>
          </p:nvSpPr>
          <p:spPr bwMode="auto">
            <a:xfrm>
              <a:off x="4145985" y="2218633"/>
              <a:ext cx="807347" cy="22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0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>
                  <a:solidFill>
                    <a:srgbClr val="FFFFFF"/>
                  </a:solidFill>
                  <a:latin typeface="Arial Narrow" charset="0"/>
                  <a:ea typeface="Helvetica Neue"/>
                  <a:cs typeface="宋体" charset="-122"/>
                  <a:sym typeface="Arial Narrow" charset="0"/>
                </a:rPr>
                <a:t>terima kasih</a:t>
              </a:r>
            </a:p>
          </p:txBody>
        </p:sp>
        <p:sp>
          <p:nvSpPr>
            <p:cNvPr id="11" name="Rectangle 6"/>
            <p:cNvSpPr>
              <a:spLocks/>
            </p:cNvSpPr>
            <p:nvPr/>
          </p:nvSpPr>
          <p:spPr bwMode="auto">
            <a:xfrm>
              <a:off x="3481537" y="1274681"/>
              <a:ext cx="924057" cy="555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07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kern="0" dirty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感謝</a:t>
              </a:r>
            </a:p>
          </p:txBody>
        </p:sp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5192920" y="2096579"/>
              <a:ext cx="1232076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07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800" kern="0" dirty="0">
                  <a:solidFill>
                    <a:srgbClr val="FFFFFF"/>
                  </a:solidFill>
                  <a:latin typeface="微软雅黑" charset="-122"/>
                  <a:ea typeface="微软雅黑" charset="-122"/>
                  <a:cs typeface="微软雅黑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5142464" y="1273911"/>
              <a:ext cx="1540096" cy="37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07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ありがとう</a:t>
              </a:r>
            </a:p>
          </p:txBody>
        </p:sp>
        <p:sp>
          <p:nvSpPr>
            <p:cNvPr id="14" name="Rectangle 9"/>
            <p:cNvSpPr>
              <a:spLocks/>
            </p:cNvSpPr>
            <p:nvPr/>
          </p:nvSpPr>
          <p:spPr bwMode="auto">
            <a:xfrm>
              <a:off x="3535318" y="1890315"/>
              <a:ext cx="501734" cy="27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0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ขอบคุณ</a:t>
              </a:r>
            </a:p>
          </p:txBody>
        </p:sp>
      </p:grpSp>
      <p:sp>
        <p:nvSpPr>
          <p:cNvPr id="15" name="Rectangle 37"/>
          <p:cNvSpPr/>
          <p:nvPr userDrawn="1"/>
        </p:nvSpPr>
        <p:spPr bwMode="auto">
          <a:xfrm>
            <a:off x="856193" y="474187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defTabSz="45714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©1993-2016 </a:t>
            </a:r>
            <a:r>
              <a:rPr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金蝶国际软件集团有限公司</a:t>
            </a:r>
          </a:p>
        </p:txBody>
      </p:sp>
      <p:sp>
        <p:nvSpPr>
          <p:cNvPr id="16" name="Text Box 2"/>
          <p:cNvSpPr txBox="1">
            <a:spLocks noChangeArrowheads="1"/>
          </p:cNvSpPr>
          <p:nvPr userDrawn="1"/>
        </p:nvSpPr>
        <p:spPr bwMode="auto">
          <a:xfrm>
            <a:off x="7270060" y="4778123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14" tIns="6668" rIns="55714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457142" fontAlgn="auto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7" y="91566"/>
            <a:ext cx="1885004" cy="10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solidFill>
          <a:srgbClr val="24BE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4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2990" indent="-119027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192" indent="-15395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244" indent="-123789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034" indent="-16029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04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81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" y="4735043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>
              <a:solidFill>
                <a:srgbClr val="1771EA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43870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chemeClr val="bg1"/>
                </a:solidFill>
                <a:latin typeface="Arial"/>
                <a:cs typeface="Arial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14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2990" indent="-119027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192" indent="-15395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244" indent="-123789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034" indent="-16029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80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15078"/>
            <a:ext cx="8417186" cy="4539497"/>
          </a:xfrm>
        </p:spPr>
        <p:txBody>
          <a:bodyPr/>
          <a:lstStyle>
            <a:lvl1pPr>
              <a:defRPr sz="49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</a:t>
            </a:r>
            <a:r>
              <a:rPr lang="en-US" altLang="zh-CN" dirty="0" smtClean="0"/>
              <a:t>49</a:t>
            </a:r>
            <a:r>
              <a:rPr lang="en-US" dirty="0" smtClean="0"/>
              <a:t>pt – </a:t>
            </a:r>
            <a:br>
              <a:rPr lang="en-US" dirty="0" smtClean="0"/>
            </a:br>
            <a:r>
              <a:rPr lang="en-US" dirty="0" smtClean="0"/>
              <a:t>CONTENT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BULLET</a:t>
            </a:r>
            <a:r>
              <a:rPr lang="en-US" dirty="0"/>
              <a:t>/DASH </a:t>
            </a:r>
            <a:r>
              <a:rPr lang="en-US" altLang="zh-CN" dirty="0" smtClean="0"/>
              <a:t>49</a:t>
            </a:r>
            <a:r>
              <a:rPr lang="en-US" dirty="0" smtClean="0"/>
              <a:t>pt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9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92111" y="222590"/>
            <a:ext cx="8555039" cy="52552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16pt – 2 COLUMNS </a:t>
            </a:r>
            <a:r>
              <a:rPr lang="en-US" dirty="0" err="1"/>
              <a:t>w</a:t>
            </a:r>
            <a:r>
              <a:rPr lang="en-US" dirty="0"/>
              <a:t>-HEADERS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92111" y="1109372"/>
            <a:ext cx="4130675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725282" y="1109372"/>
            <a:ext cx="4121856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92112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15" indent="-115852">
              <a:defRPr sz="1600">
                <a:solidFill>
                  <a:schemeClr val="tx1"/>
                </a:solidFill>
              </a:defRPr>
            </a:lvl2pPr>
            <a:lvl3pPr marL="377717" indent="-163465">
              <a:defRPr sz="1500">
                <a:solidFill>
                  <a:schemeClr val="tx1"/>
                </a:solidFill>
              </a:defRPr>
            </a:lvl3pPr>
            <a:lvl4pPr marL="533244" indent="-123789">
              <a:tabLst/>
              <a:defRPr sz="1400">
                <a:solidFill>
                  <a:schemeClr val="tx1"/>
                </a:solidFill>
              </a:defRPr>
            </a:lvl4pPr>
            <a:lvl5pPr marL="723684" indent="-153950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725294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15" indent="-115852">
              <a:defRPr sz="1600">
                <a:solidFill>
                  <a:schemeClr val="tx1"/>
                </a:solidFill>
              </a:defRPr>
            </a:lvl2pPr>
            <a:lvl3pPr marL="377717" indent="-163465">
              <a:defRPr sz="1500">
                <a:solidFill>
                  <a:schemeClr val="tx1"/>
                </a:solidFill>
              </a:defRPr>
            </a:lvl3pPr>
            <a:lvl4pPr marL="533244" indent="-123789">
              <a:tabLst/>
              <a:defRPr sz="1400">
                <a:solidFill>
                  <a:schemeClr val="tx1"/>
                </a:solidFill>
              </a:defRPr>
            </a:lvl4pPr>
            <a:lvl5pPr marL="723684" indent="-153950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453873" y="-222553"/>
            <a:ext cx="8232928" cy="169334"/>
            <a:chOff x="453872" y="-222553"/>
            <a:chExt cx="8232928" cy="186268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3196165" y="-205619"/>
              <a:ext cx="690488" cy="169334"/>
              <a:chOff x="2818189" y="-243417"/>
              <a:chExt cx="690488" cy="243417"/>
            </a:xfrm>
          </p:grpSpPr>
          <p:grpSp>
            <p:nvGrpSpPr>
              <p:cNvPr id="14" name="Group 13"/>
              <p:cNvGrpSpPr/>
              <p:nvPr userDrawn="1"/>
            </p:nvGrpSpPr>
            <p:grpSpPr>
              <a:xfrm rot="5400000">
                <a:off x="2867502" y="-292730"/>
                <a:ext cx="243417" cy="342044"/>
                <a:chOff x="-91018" y="1216025"/>
                <a:chExt cx="243417" cy="342044"/>
              </a:xfrm>
            </p:grpSpPr>
            <p:cxnSp>
              <p:nvCxnSpPr>
                <p:cNvPr id="16" name="Straight Connector 15"/>
                <p:cNvCxnSpPr/>
                <p:nvPr userDrawn="1"/>
              </p:nvCxnSpPr>
              <p:spPr>
                <a:xfrm flipH="1">
                  <a:off x="-91018" y="1558069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 userDrawn="1"/>
              </p:nvCxnSpPr>
              <p:spPr>
                <a:xfrm flipH="1">
                  <a:off x="-91018" y="1216025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/>
              <p:cNvCxnSpPr/>
              <p:nvPr userDrawn="1"/>
            </p:nvCxnSpPr>
            <p:spPr>
              <a:xfrm rot="5400000" flipH="1">
                <a:off x="3386968" y="-121708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 userDrawn="1"/>
          </p:nvCxnSpPr>
          <p:spPr>
            <a:xfrm rot="5400000" flipH="1">
              <a:off x="369205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 flipH="1">
              <a:off x="8602133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-1081337" y="-53219"/>
            <a:ext cx="646288" cy="646288"/>
            <a:chOff x="-1138755" y="0"/>
            <a:chExt cx="646288" cy="646288"/>
          </a:xfrm>
          <a:solidFill>
            <a:srgbClr val="24215F"/>
          </a:solidFill>
        </p:grpSpPr>
        <p:sp>
          <p:nvSpPr>
            <p:cNvPr id="43" name="Rectangle 42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-1138755" y="0"/>
              <a:ext cx="38985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R: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36</a:t>
              </a:r>
              <a:endParaRPr lang="en-US" sz="800" dirty="0" smtClean="0">
                <a:solidFill>
                  <a:schemeClr val="bg1"/>
                </a:solidFill>
              </a:endParaRPr>
            </a:p>
            <a:p>
              <a:r>
                <a:rPr lang="en-US" sz="800" dirty="0" smtClean="0">
                  <a:solidFill>
                    <a:schemeClr val="bg1"/>
                  </a:solidFill>
                </a:rPr>
                <a:t>G: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33</a:t>
              </a:r>
              <a:endParaRPr lang="en-US" sz="800" dirty="0" smtClean="0">
                <a:solidFill>
                  <a:schemeClr val="bg1"/>
                </a:solidFill>
              </a:endParaRPr>
            </a:p>
            <a:p>
              <a:r>
                <a:rPr lang="en-US" sz="800" dirty="0" smtClean="0">
                  <a:solidFill>
                    <a:schemeClr val="bg1"/>
                  </a:solidFill>
                </a:rPr>
                <a:t>B: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9</a:t>
              </a:r>
              <a:r>
                <a:rPr lang="en-US" sz="800" dirty="0" smtClean="0">
                  <a:solidFill>
                    <a:schemeClr val="bg1"/>
                  </a:solidFill>
                </a:rPr>
                <a:t>5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1081337" y="659219"/>
            <a:ext cx="646288" cy="646288"/>
            <a:chOff x="-1138755" y="0"/>
            <a:chExt cx="646288" cy="646288"/>
          </a:xfrm>
        </p:grpSpPr>
        <p:sp>
          <p:nvSpPr>
            <p:cNvPr id="46" name="Rectangle 45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-1138755" y="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R: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23</a:t>
              </a:r>
              <a:endParaRPr lang="en-US" sz="800" dirty="0" smtClean="0">
                <a:solidFill>
                  <a:schemeClr val="bg1"/>
                </a:solidFill>
              </a:endParaRPr>
            </a:p>
            <a:p>
              <a:r>
                <a:rPr lang="en-US" sz="800" dirty="0" smtClean="0">
                  <a:solidFill>
                    <a:schemeClr val="bg1"/>
                  </a:solidFill>
                </a:rPr>
                <a:t>G:1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36</a:t>
              </a:r>
              <a:endParaRPr lang="en-US" sz="800" dirty="0" smtClean="0">
                <a:solidFill>
                  <a:schemeClr val="bg1"/>
                </a:solidFill>
              </a:endParaRPr>
            </a:p>
            <a:p>
              <a:r>
                <a:rPr lang="en-US" sz="800" dirty="0" smtClean="0">
                  <a:solidFill>
                    <a:schemeClr val="bg1"/>
                  </a:solidFill>
                </a:rPr>
                <a:t>B: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238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1081337" y="1371657"/>
            <a:ext cx="646288" cy="646288"/>
            <a:chOff x="-1138755" y="0"/>
            <a:chExt cx="646288" cy="646288"/>
          </a:xfrm>
        </p:grpSpPr>
        <p:sp>
          <p:nvSpPr>
            <p:cNvPr id="49" name="Rectangle 48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5C1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0" name="TextBox 49"/>
            <p:cNvSpPr txBox="1"/>
            <p:nvPr userDrawn="1"/>
          </p:nvSpPr>
          <p:spPr>
            <a:xfrm>
              <a:off x="-1138755" y="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/>
                  </a:solidFill>
                </a:rPr>
                <a:t>R:</a:t>
              </a:r>
              <a:r>
                <a:rPr lang="en-US" altLang="zh-CN" sz="800" dirty="0" smtClean="0">
                  <a:solidFill>
                    <a:schemeClr val="tx1"/>
                  </a:solidFill>
                </a:rPr>
                <a:t>35</a:t>
              </a:r>
              <a:endParaRPr lang="en-US" sz="800" dirty="0" smtClean="0">
                <a:solidFill>
                  <a:schemeClr val="tx1"/>
                </a:solidFill>
              </a:endParaRPr>
            </a:p>
            <a:p>
              <a:r>
                <a:rPr lang="en-US" sz="800" dirty="0" smtClean="0">
                  <a:solidFill>
                    <a:schemeClr val="tx1"/>
                  </a:solidFill>
                </a:rPr>
                <a:t>G:2</a:t>
              </a:r>
              <a:r>
                <a:rPr lang="en-US" altLang="zh-CN" sz="800" dirty="0" smtClean="0">
                  <a:solidFill>
                    <a:schemeClr val="tx1"/>
                  </a:solidFill>
                </a:rPr>
                <a:t>04</a:t>
              </a:r>
              <a:endParaRPr lang="en-US" sz="800" dirty="0" smtClean="0">
                <a:solidFill>
                  <a:schemeClr val="tx1"/>
                </a:solidFill>
              </a:endParaRPr>
            </a:p>
            <a:p>
              <a:r>
                <a:rPr lang="en-US" sz="800" dirty="0" smtClean="0">
                  <a:solidFill>
                    <a:schemeClr val="tx1"/>
                  </a:solidFill>
                </a:rPr>
                <a:t>B:2</a:t>
              </a:r>
              <a:r>
                <a:rPr lang="en-US" altLang="zh-CN" sz="800" dirty="0" smtClean="0">
                  <a:solidFill>
                    <a:schemeClr val="tx1"/>
                  </a:solidFill>
                </a:rPr>
                <a:t>52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1081337" y="2084094"/>
            <a:ext cx="646288" cy="646288"/>
            <a:chOff x="-1138755" y="0"/>
            <a:chExt cx="646288" cy="64628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4BE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3" name="TextBox 52"/>
            <p:cNvSpPr txBox="1"/>
            <p:nvPr userDrawn="1"/>
          </p:nvSpPr>
          <p:spPr>
            <a:xfrm>
              <a:off x="-1138755" y="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R: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33</a:t>
              </a:r>
              <a:endParaRPr lang="en-US" sz="800" dirty="0" smtClean="0">
                <a:solidFill>
                  <a:schemeClr val="bg1"/>
                </a:solidFill>
              </a:endParaRPr>
            </a:p>
            <a:p>
              <a:r>
                <a:rPr lang="en-US" sz="800" dirty="0" smtClean="0">
                  <a:solidFill>
                    <a:schemeClr val="bg1"/>
                  </a:solidFill>
                </a:rPr>
                <a:t>G: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200</a:t>
              </a:r>
              <a:endParaRPr lang="en-US" sz="800" dirty="0" smtClean="0">
                <a:solidFill>
                  <a:schemeClr val="bg1"/>
                </a:solidFill>
              </a:endParaRPr>
            </a:p>
            <a:p>
              <a:r>
                <a:rPr lang="en-US" sz="800" dirty="0" smtClean="0">
                  <a:solidFill>
                    <a:schemeClr val="bg1"/>
                  </a:solidFill>
                </a:rPr>
                <a:t>B: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200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-1095448" y="3710100"/>
            <a:ext cx="646288" cy="415498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zh-CN" altLang="en-US" sz="700" dirty="0" smtClean="0">
                <a:solidFill>
                  <a:schemeClr val="bg1"/>
                </a:solidFill>
              </a:rPr>
              <a:t>中文字体：</a:t>
            </a:r>
            <a:endParaRPr lang="en-US" altLang="zh-CN" sz="700" dirty="0" smtClean="0">
              <a:solidFill>
                <a:srgbClr val="1EA19F"/>
              </a:solidFill>
            </a:endParaRPr>
          </a:p>
          <a:p>
            <a:pPr marL="0" marR="0" indent="0" algn="l" defTabSz="457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 smtClean="0">
                <a:solidFill>
                  <a:srgbClr val="FFFFFF"/>
                </a:solidFill>
                <a:latin typeface="Heiti SC Medium"/>
                <a:ea typeface="Heiti SC Medium"/>
                <a:cs typeface="Heiti SC Medium"/>
              </a:rPr>
              <a:t>黑体</a:t>
            </a:r>
            <a:endParaRPr lang="en-US" altLang="zh-CN" sz="1400" b="0" i="0" dirty="0" smtClean="0">
              <a:solidFill>
                <a:srgbClr val="FFFFFF"/>
              </a:solidFill>
              <a:latin typeface="Heiti SC Medium"/>
              <a:ea typeface="Heiti SC Medium"/>
              <a:cs typeface="Heiti SC Medium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-1081337" y="2796527"/>
            <a:ext cx="646288" cy="646288"/>
            <a:chOff x="-1138755" y="0"/>
            <a:chExt cx="646288" cy="646288"/>
          </a:xfrm>
        </p:grpSpPr>
        <p:sp>
          <p:nvSpPr>
            <p:cNvPr id="61" name="Rectangle 60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9F55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2" name="TextBox 61"/>
            <p:cNvSpPr txBox="1"/>
            <p:nvPr userDrawn="1"/>
          </p:nvSpPr>
          <p:spPr>
            <a:xfrm>
              <a:off x="-1138755" y="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R:</a:t>
              </a:r>
              <a:r>
                <a:rPr lang="zh-CN" altLang="zh-CN" sz="800" dirty="0" smtClean="0">
                  <a:solidFill>
                    <a:schemeClr val="bg1"/>
                  </a:solidFill>
                </a:rPr>
                <a:t>1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76</a:t>
              </a:r>
              <a:endParaRPr lang="en-US" sz="800" dirty="0" smtClean="0">
                <a:solidFill>
                  <a:schemeClr val="bg1"/>
                </a:solidFill>
              </a:endParaRPr>
            </a:p>
            <a:p>
              <a:r>
                <a:rPr lang="en-US" sz="800" dirty="0" smtClean="0">
                  <a:solidFill>
                    <a:schemeClr val="bg1"/>
                  </a:solidFill>
                </a:rPr>
                <a:t>G:</a:t>
              </a:r>
              <a:r>
                <a:rPr lang="zh-CN" altLang="zh-CN" sz="800" dirty="0" smtClean="0">
                  <a:solidFill>
                    <a:schemeClr val="bg1"/>
                  </a:solidFill>
                </a:rPr>
                <a:t>1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15</a:t>
              </a:r>
              <a:endParaRPr lang="en-US" sz="800" dirty="0" smtClean="0">
                <a:solidFill>
                  <a:schemeClr val="bg1"/>
                </a:solidFill>
              </a:endParaRPr>
            </a:p>
            <a:p>
              <a:r>
                <a:rPr lang="en-US" sz="800" dirty="0" smtClean="0">
                  <a:solidFill>
                    <a:schemeClr val="bg1"/>
                  </a:solidFill>
                </a:rPr>
                <a:t>B:</a:t>
              </a:r>
              <a:r>
                <a:rPr lang="zh-CN" altLang="zh-CN" sz="800" dirty="0" smtClean="0">
                  <a:solidFill>
                    <a:schemeClr val="bg1"/>
                  </a:solidFill>
                </a:rPr>
                <a:t>2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52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-1095448" y="4158940"/>
            <a:ext cx="770893" cy="446276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pPr marL="0" marR="0" indent="0" algn="l" defTabSz="457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00" dirty="0" smtClean="0">
                <a:solidFill>
                  <a:schemeClr val="bg1"/>
                </a:solidFill>
              </a:rPr>
              <a:t>英文字体：</a:t>
            </a:r>
            <a:endParaRPr lang="en-US" altLang="zh-CN" sz="700" b="1" i="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altLang="zh-CN" sz="1600" b="1" i="0" dirty="0" smtClean="0">
                <a:solidFill>
                  <a:srgbClr val="FFFFFF"/>
                </a:solidFill>
                <a:latin typeface="Arial"/>
                <a:cs typeface="Arial"/>
              </a:rPr>
              <a:t>Arial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77" name="Straight Connector 7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82" name="Straight Connector 81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80" name="Straight Connector 79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9196927" y="208515"/>
            <a:ext cx="136829" cy="4388332"/>
            <a:chOff x="-279703" y="208515"/>
            <a:chExt cx="243417" cy="4388332"/>
          </a:xfrm>
        </p:grpSpPr>
        <p:cxnSp>
          <p:nvCxnSpPr>
            <p:cNvPr id="97" name="Straight Connector 9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03" name="Straight Connector 102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01" name="Straight Connector 100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Straight Connector 99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3884" y="222367"/>
            <a:ext cx="8396441" cy="52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3884" y="1082849"/>
            <a:ext cx="8396441" cy="36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6" name="Text Box 5"/>
          <p:cNvSpPr txBox="1">
            <a:spLocks noChangeArrowheads="1"/>
          </p:cNvSpPr>
          <p:nvPr/>
        </p:nvSpPr>
        <p:spPr bwMode="auto">
          <a:xfrm>
            <a:off x="453872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1A154C"/>
                </a:solidFill>
                <a:latin typeface="Arial"/>
                <a:cs typeface="Arial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1A154C"/>
              </a:solidFill>
              <a:latin typeface="Arial"/>
              <a:cs typeface="Arial"/>
            </a:endParaRPr>
          </a:p>
        </p:txBody>
      </p:sp>
      <p:pic>
        <p:nvPicPr>
          <p:cNvPr id="55" name="图片 54" descr="卷页.png"/>
          <p:cNvPicPr>
            <a:picLocks noChangeAspect="1"/>
          </p:cNvPicPr>
          <p:nvPr userDrawn="1"/>
        </p:nvPicPr>
        <p:blipFill>
          <a:blip r:embed="rId21" cstate="print"/>
          <a:stretch>
            <a:fillRect/>
          </a:stretch>
        </p:blipFill>
        <p:spPr>
          <a:xfrm>
            <a:off x="0" y="1"/>
            <a:ext cx="9144000" cy="520700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Text Box 2"/>
          <p:cNvSpPr txBox="1">
            <a:spLocks noChangeArrowheads="1"/>
          </p:cNvSpPr>
          <p:nvPr userDrawn="1"/>
        </p:nvSpPr>
        <p:spPr bwMode="auto">
          <a:xfrm>
            <a:off x="6227775" y="4822827"/>
            <a:ext cx="162242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77" tIns="8890" rIns="74277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12"/>
          <p:cNvSpPr txBox="1">
            <a:spLocks noChangeArrowheads="1"/>
          </p:cNvSpPr>
          <p:nvPr userDrawn="1"/>
        </p:nvSpPr>
        <p:spPr bwMode="auto">
          <a:xfrm>
            <a:off x="8532814" y="4800600"/>
            <a:ext cx="5127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fld id="{B1C72923-04A4-45CB-925E-CB74B343FF12}" type="slidenum"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pPr eaLnBrk="1" hangingPunct="1">
                <a:defRPr/>
              </a:pPr>
              <a:t>‹#›</a:t>
            </a:fld>
            <a:endParaRPr lang="zh-CN" altLang="en-US" sz="900" b="1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5" name="图片 17" descr="0310金蝶品牌下属logo-00.png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8817" r="33315" b="79649"/>
          <a:stretch>
            <a:fillRect/>
          </a:stretch>
        </p:blipFill>
        <p:spPr bwMode="auto">
          <a:xfrm>
            <a:off x="7583490" y="115900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组合 18"/>
          <p:cNvGrpSpPr>
            <a:grpSpLocks/>
          </p:cNvGrpSpPr>
          <p:nvPr userDrawn="1"/>
        </p:nvGrpSpPr>
        <p:grpSpPr bwMode="auto">
          <a:xfrm>
            <a:off x="7451737" y="4587875"/>
            <a:ext cx="1230313" cy="600075"/>
            <a:chOff x="6559883" y="4147099"/>
            <a:chExt cx="2316937" cy="1132002"/>
          </a:xfrm>
        </p:grpSpPr>
        <p:pic>
          <p:nvPicPr>
            <p:cNvPr id="68" name="图片 19" descr="PPT C Lego.png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6" y="4172857"/>
              <a:ext cx="151081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图片 20" descr="PPT C-orange.png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883" y="4147099"/>
              <a:ext cx="110624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  <p:sldLayoutId id="2147484706" r:id="rId12"/>
    <p:sldLayoutId id="2147484707" r:id="rId13"/>
    <p:sldLayoutId id="2147484708" r:id="rId14"/>
    <p:sldLayoutId id="2147484710" r:id="rId15"/>
    <p:sldLayoutId id="2147484690" r:id="rId16"/>
    <p:sldLayoutId id="2147484691" r:id="rId17"/>
    <p:sldLayoutId id="2147484692" r:id="rId18"/>
    <p:sldLayoutId id="2147484693" r:id="rId19"/>
  </p:sldLayoutIdLst>
  <p:timing>
    <p:tnLst>
      <p:par>
        <p:cTn id="1" dur="indefinite" restart="never" nodeType="tmRoot"/>
      </p:par>
    </p:tnLst>
  </p:timing>
  <p:txStyles>
    <p:titleStyle>
      <a:lvl1pPr algn="l" defTabSz="457058" rtl="0" eaLnBrk="1" latinLnBrk="0" hangingPunct="1">
        <a:spcBef>
          <a:spcPct val="0"/>
        </a:spcBef>
        <a:buNone/>
        <a:defRPr sz="1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05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457058" indent="0" algn="l" defTabSz="45705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914130" indent="0" algn="l" defTabSz="45705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371192" indent="0" algn="l" defTabSz="45705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828259" indent="0" algn="l" defTabSz="45705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3844" indent="-228528" algn="l" defTabSz="45705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2" indent="-228528" algn="l" defTabSz="45705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4" indent="-228528" algn="l" defTabSz="45705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6" indent="-228528" algn="l" defTabSz="45705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6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4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 userDrawn="1"/>
        </p:nvGrpSpPr>
        <p:grpSpPr>
          <a:xfrm>
            <a:off x="453873" y="-222553"/>
            <a:ext cx="8232928" cy="169334"/>
            <a:chOff x="453872" y="-222553"/>
            <a:chExt cx="8232928" cy="186268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3196165" y="-205619"/>
              <a:ext cx="690488" cy="169334"/>
              <a:chOff x="2818189" y="-243417"/>
              <a:chExt cx="690488" cy="243417"/>
            </a:xfrm>
          </p:grpSpPr>
          <p:grpSp>
            <p:nvGrpSpPr>
              <p:cNvPr id="14" name="Group 13"/>
              <p:cNvGrpSpPr/>
              <p:nvPr userDrawn="1"/>
            </p:nvGrpSpPr>
            <p:grpSpPr>
              <a:xfrm rot="5400000">
                <a:off x="2867502" y="-292730"/>
                <a:ext cx="243417" cy="342044"/>
                <a:chOff x="-91018" y="1216025"/>
                <a:chExt cx="243417" cy="342044"/>
              </a:xfrm>
            </p:grpSpPr>
            <p:cxnSp>
              <p:nvCxnSpPr>
                <p:cNvPr id="16" name="Straight Connector 15"/>
                <p:cNvCxnSpPr/>
                <p:nvPr userDrawn="1"/>
              </p:nvCxnSpPr>
              <p:spPr>
                <a:xfrm flipH="1">
                  <a:off x="-91018" y="1558069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 userDrawn="1"/>
              </p:nvCxnSpPr>
              <p:spPr>
                <a:xfrm flipH="1">
                  <a:off x="-91018" y="1216025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/>
              <p:cNvCxnSpPr/>
              <p:nvPr userDrawn="1"/>
            </p:nvCxnSpPr>
            <p:spPr>
              <a:xfrm rot="5400000" flipH="1">
                <a:off x="3386968" y="-121708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 userDrawn="1"/>
          </p:nvCxnSpPr>
          <p:spPr>
            <a:xfrm rot="5400000" flipH="1">
              <a:off x="369205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 flipH="1">
              <a:off x="8602133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 userDrawn="1"/>
        </p:nvGrpSpPr>
        <p:grpSpPr>
          <a:xfrm>
            <a:off x="-1081337" y="-53219"/>
            <a:ext cx="646288" cy="646288"/>
            <a:chOff x="-1138755" y="0"/>
            <a:chExt cx="646288" cy="646288"/>
          </a:xfrm>
          <a:solidFill>
            <a:srgbClr val="24215F"/>
          </a:solidFill>
        </p:grpSpPr>
        <p:sp>
          <p:nvSpPr>
            <p:cNvPr id="43" name="Rectangle 42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58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-1138755" y="0"/>
              <a:ext cx="37863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36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G: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33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9</a:t>
              </a: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5</a:t>
              </a:r>
              <a:endParaRPr lang="en-US" sz="800" dirty="0">
                <a:solidFill>
                  <a:prstClr val="white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1081337" y="659219"/>
            <a:ext cx="646288" cy="646288"/>
            <a:chOff x="-1138755" y="0"/>
            <a:chExt cx="646288" cy="646288"/>
          </a:xfrm>
        </p:grpSpPr>
        <p:sp>
          <p:nvSpPr>
            <p:cNvPr id="46" name="Rectangle 45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58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23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G:1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36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238</a:t>
              </a:r>
              <a:endParaRPr lang="en-US" sz="800" dirty="0">
                <a:solidFill>
                  <a:prstClr val="white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-1081337" y="1371657"/>
            <a:ext cx="646288" cy="646288"/>
            <a:chOff x="-1138755" y="0"/>
            <a:chExt cx="646288" cy="646288"/>
          </a:xfrm>
        </p:grpSpPr>
        <p:sp>
          <p:nvSpPr>
            <p:cNvPr id="49" name="Rectangle 48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5C1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58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  <a:ea typeface="+mn-ea"/>
                </a:rPr>
                <a:t>R: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35</a:t>
              </a:r>
              <a:endParaRPr lang="en-US" sz="800" dirty="0" smtClean="0">
                <a:solidFill>
                  <a:prstClr val="black"/>
                </a:solidFill>
                <a:latin typeface="Calibri"/>
                <a:ea typeface="+mn-ea"/>
              </a:endParaRPr>
            </a:p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  <a:ea typeface="+mn-ea"/>
                </a:rPr>
                <a:t>G:2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04</a:t>
              </a:r>
              <a:endParaRPr lang="en-US" sz="800" dirty="0" smtClean="0">
                <a:solidFill>
                  <a:prstClr val="black"/>
                </a:solidFill>
                <a:latin typeface="Calibri"/>
                <a:ea typeface="+mn-ea"/>
              </a:endParaRPr>
            </a:p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  <a:ea typeface="+mn-ea"/>
                </a:rPr>
                <a:t>B:2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52</a:t>
              </a:r>
              <a:endParaRPr lang="en-US" sz="800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-1081337" y="2084094"/>
            <a:ext cx="646288" cy="646288"/>
            <a:chOff x="-1138755" y="0"/>
            <a:chExt cx="646288" cy="64628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4BE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58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33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G: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200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200</a:t>
              </a:r>
              <a:endParaRPr lang="en-US" sz="800" dirty="0">
                <a:solidFill>
                  <a:prstClr val="white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9" name="TextBox 58"/>
          <p:cNvSpPr txBox="1"/>
          <p:nvPr userDrawn="1"/>
        </p:nvSpPr>
        <p:spPr>
          <a:xfrm>
            <a:off x="-1095448" y="3710100"/>
            <a:ext cx="646288" cy="415498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defTabSz="457058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 smtClean="0">
                <a:solidFill>
                  <a:prstClr val="white"/>
                </a:solidFill>
                <a:latin typeface="Calibri"/>
                <a:ea typeface="宋体"/>
              </a:rPr>
              <a:t>中文字体：</a:t>
            </a:r>
            <a:endParaRPr lang="en-US" altLang="zh-CN" sz="700" dirty="0" smtClean="0">
              <a:solidFill>
                <a:srgbClr val="1EA19F"/>
              </a:solidFill>
              <a:latin typeface="Calibri"/>
              <a:ea typeface="宋体"/>
            </a:endParaRPr>
          </a:p>
          <a:p>
            <a:pPr defTabSz="45705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Heiti SC Medium"/>
                <a:ea typeface="Heiti SC Medium"/>
                <a:cs typeface="Heiti SC Medium"/>
              </a:rPr>
              <a:t>黑体</a:t>
            </a:r>
            <a:endParaRPr lang="en-US" altLang="zh-CN" sz="1400" dirty="0" smtClean="0">
              <a:solidFill>
                <a:srgbClr val="FFFFFF"/>
              </a:solidFill>
              <a:latin typeface="Heiti SC Medium"/>
              <a:ea typeface="Heiti SC Medium"/>
              <a:cs typeface="Heiti SC Medium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-1081337" y="2796527"/>
            <a:ext cx="646288" cy="646288"/>
            <a:chOff x="-1138755" y="0"/>
            <a:chExt cx="646288" cy="646288"/>
          </a:xfrm>
        </p:grpSpPr>
        <p:sp>
          <p:nvSpPr>
            <p:cNvPr id="61" name="Rectangle 60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9F55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58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R: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76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G: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15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05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B: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52</a:t>
              </a:r>
              <a:endParaRPr lang="en-US" sz="800" dirty="0">
                <a:solidFill>
                  <a:prstClr val="white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63" name="Rectangle 62"/>
          <p:cNvSpPr/>
          <p:nvPr userDrawn="1"/>
        </p:nvSpPr>
        <p:spPr>
          <a:xfrm>
            <a:off x="-1095448" y="4158940"/>
            <a:ext cx="770893" cy="446276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pPr defTabSz="45705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dirty="0" smtClean="0">
                <a:solidFill>
                  <a:prstClr val="white"/>
                </a:solidFill>
                <a:latin typeface="Calibri"/>
                <a:ea typeface="宋体"/>
              </a:rPr>
              <a:t>英文字体：</a:t>
            </a:r>
            <a:endParaRPr lang="en-US" altLang="zh-CN" sz="700" b="1" dirty="0" smtClean="0">
              <a:solidFill>
                <a:srgbClr val="FFFFFF"/>
              </a:solidFill>
              <a:latin typeface="Arial"/>
              <a:ea typeface="宋体"/>
              <a:cs typeface="Arial"/>
            </a:endParaRPr>
          </a:p>
          <a:p>
            <a:pPr defTabSz="457058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smtClean="0">
                <a:solidFill>
                  <a:srgbClr val="FFFFFF"/>
                </a:solidFill>
                <a:latin typeface="Arial"/>
                <a:ea typeface="宋体"/>
                <a:cs typeface="Arial"/>
              </a:rPr>
              <a:t>Arial</a:t>
            </a:r>
          </a:p>
        </p:txBody>
      </p:sp>
      <p:grpSp>
        <p:nvGrpSpPr>
          <p:cNvPr id="76" name="Group 75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77" name="Straight Connector 7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82" name="Straight Connector 81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80" name="Straight Connector 79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 userDrawn="1"/>
        </p:nvGrpSpPr>
        <p:grpSpPr>
          <a:xfrm>
            <a:off x="9196927" y="208515"/>
            <a:ext cx="136829" cy="4388332"/>
            <a:chOff x="-279703" y="208515"/>
            <a:chExt cx="243417" cy="4388332"/>
          </a:xfrm>
        </p:grpSpPr>
        <p:cxnSp>
          <p:nvCxnSpPr>
            <p:cNvPr id="97" name="Straight Connector 9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03" name="Straight Connector 102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01" name="Straight Connector 100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Straight Connector 99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3884" y="222367"/>
            <a:ext cx="8396441" cy="52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Click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3884" y="1082849"/>
            <a:ext cx="8396441" cy="36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Click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sp>
        <p:nvSpPr>
          <p:cNvPr id="66" name="Text Box 5"/>
          <p:cNvSpPr txBox="1">
            <a:spLocks noChangeArrowheads="1"/>
          </p:cNvSpPr>
          <p:nvPr userDrawn="1"/>
        </p:nvSpPr>
        <p:spPr bwMode="auto">
          <a:xfrm>
            <a:off x="453872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058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srgbClr val="1A154C"/>
                </a:solidFill>
                <a:latin typeface="Arial"/>
                <a:cs typeface="Arial"/>
              </a:rPr>
              <a:pPr defTabSz="457058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srgbClr val="1A154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6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7" r:id="rId11"/>
    <p:sldLayoutId id="2147484723" r:id="rId12"/>
    <p:sldLayoutId id="2147484724" r:id="rId13"/>
    <p:sldLayoutId id="2147484725" r:id="rId14"/>
    <p:sldLayoutId id="2147484726" r:id="rId15"/>
    <p:sldLayoutId id="2147484760" r:id="rId16"/>
  </p:sldLayoutIdLst>
  <p:timing>
    <p:tnLst>
      <p:par>
        <p:cTn id="1" dur="indefinite" restart="never" nodeType="tmRoot"/>
      </p:par>
    </p:tnLst>
  </p:timing>
  <p:txStyles>
    <p:titleStyle>
      <a:lvl1pPr algn="l" defTabSz="457058" rtl="0" eaLnBrk="1" latinLnBrk="0" hangingPunct="1">
        <a:spcBef>
          <a:spcPct val="0"/>
        </a:spcBef>
        <a:buNone/>
        <a:defRPr sz="1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05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457058" indent="0" algn="l" defTabSz="45705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914130" indent="0" algn="l" defTabSz="45705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371192" indent="0" algn="l" defTabSz="45705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828259" indent="0" algn="l" defTabSz="45705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3844" indent="-228528" algn="l" defTabSz="45705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2" indent="-228528" algn="l" defTabSz="45705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4" indent="-228528" algn="l" defTabSz="45705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6" indent="-228528" algn="l" defTabSz="45705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6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4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 userDrawn="1"/>
        </p:nvGrpSpPr>
        <p:grpSpPr>
          <a:xfrm>
            <a:off x="453873" y="-222553"/>
            <a:ext cx="8232928" cy="169334"/>
            <a:chOff x="453872" y="-222553"/>
            <a:chExt cx="8232928" cy="186268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3196165" y="-205619"/>
              <a:ext cx="690488" cy="169334"/>
              <a:chOff x="2818189" y="-243417"/>
              <a:chExt cx="690488" cy="243417"/>
            </a:xfrm>
          </p:grpSpPr>
          <p:grpSp>
            <p:nvGrpSpPr>
              <p:cNvPr id="14" name="Group 13"/>
              <p:cNvGrpSpPr/>
              <p:nvPr userDrawn="1"/>
            </p:nvGrpSpPr>
            <p:grpSpPr>
              <a:xfrm rot="5400000">
                <a:off x="2867502" y="-292730"/>
                <a:ext cx="243417" cy="342044"/>
                <a:chOff x="-91018" y="1216025"/>
                <a:chExt cx="243417" cy="342044"/>
              </a:xfrm>
            </p:grpSpPr>
            <p:cxnSp>
              <p:nvCxnSpPr>
                <p:cNvPr id="16" name="Straight Connector 15"/>
                <p:cNvCxnSpPr/>
                <p:nvPr userDrawn="1"/>
              </p:nvCxnSpPr>
              <p:spPr>
                <a:xfrm flipH="1">
                  <a:off x="-91018" y="1558069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 userDrawn="1"/>
              </p:nvCxnSpPr>
              <p:spPr>
                <a:xfrm flipH="1">
                  <a:off x="-91018" y="1216025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/>
              <p:cNvCxnSpPr/>
              <p:nvPr userDrawn="1"/>
            </p:nvCxnSpPr>
            <p:spPr>
              <a:xfrm rot="5400000" flipH="1">
                <a:off x="3386968" y="-121708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 userDrawn="1"/>
          </p:nvCxnSpPr>
          <p:spPr>
            <a:xfrm rot="5400000" flipH="1">
              <a:off x="369205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 flipH="1">
              <a:off x="8602133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 userDrawn="1"/>
        </p:nvGrpSpPr>
        <p:grpSpPr>
          <a:xfrm>
            <a:off x="-1081337" y="-53219"/>
            <a:ext cx="646288" cy="646288"/>
            <a:chOff x="-1138755" y="0"/>
            <a:chExt cx="646288" cy="646288"/>
          </a:xfrm>
          <a:solidFill>
            <a:srgbClr val="24215F"/>
          </a:solidFill>
        </p:grpSpPr>
        <p:sp>
          <p:nvSpPr>
            <p:cNvPr id="43" name="Rectangle 42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42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-1138755" y="0"/>
              <a:ext cx="37863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36</a:t>
              </a:r>
              <a:endParaRPr lang="en-US" sz="800" dirty="0" smtClean="0">
                <a:solidFill>
                  <a:prstClr val="white"/>
                </a:solidFill>
                <a:latin typeface="Calibri"/>
              </a:endParaRPr>
            </a:p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G: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33</a:t>
              </a:r>
              <a:endParaRPr lang="en-US" sz="800" dirty="0" smtClean="0">
                <a:solidFill>
                  <a:prstClr val="white"/>
                </a:solidFill>
                <a:latin typeface="Calibri"/>
              </a:endParaRPr>
            </a:p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9</a:t>
              </a: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5</a:t>
              </a:r>
              <a:endParaRPr lang="en-US" sz="8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1081337" y="659219"/>
            <a:ext cx="646288" cy="646288"/>
            <a:chOff x="-1138755" y="0"/>
            <a:chExt cx="646288" cy="646288"/>
          </a:xfrm>
        </p:grpSpPr>
        <p:sp>
          <p:nvSpPr>
            <p:cNvPr id="46" name="Rectangle 45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42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23</a:t>
              </a:r>
              <a:endParaRPr lang="en-US" sz="800" dirty="0" smtClean="0">
                <a:solidFill>
                  <a:prstClr val="white"/>
                </a:solidFill>
                <a:latin typeface="Calibri"/>
              </a:endParaRPr>
            </a:p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G:1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36</a:t>
              </a:r>
              <a:endParaRPr lang="en-US" sz="800" dirty="0" smtClean="0">
                <a:solidFill>
                  <a:prstClr val="white"/>
                </a:solidFill>
                <a:latin typeface="Calibri"/>
              </a:endParaRPr>
            </a:p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238</a:t>
              </a:r>
              <a:endParaRPr lang="en-US" sz="8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-1081337" y="1371657"/>
            <a:ext cx="646288" cy="646288"/>
            <a:chOff x="-1138755" y="0"/>
            <a:chExt cx="646288" cy="646288"/>
          </a:xfrm>
        </p:grpSpPr>
        <p:sp>
          <p:nvSpPr>
            <p:cNvPr id="49" name="Rectangle 48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5C1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42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</a:rPr>
                <a:t>R: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35</a:t>
              </a:r>
              <a:endParaRPr lang="en-US" sz="800" dirty="0" smtClean="0">
                <a:solidFill>
                  <a:prstClr val="black"/>
                </a:solidFill>
                <a:latin typeface="Calibri"/>
              </a:endParaRPr>
            </a:p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</a:rPr>
                <a:t>G:2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04</a:t>
              </a:r>
              <a:endParaRPr lang="en-US" sz="800" dirty="0" smtClean="0">
                <a:solidFill>
                  <a:prstClr val="black"/>
                </a:solidFill>
                <a:latin typeface="Calibri"/>
              </a:endParaRPr>
            </a:p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</a:rPr>
                <a:t>B:2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52</a:t>
              </a:r>
              <a:endParaRPr lang="en-US" sz="8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-1081337" y="2084094"/>
            <a:ext cx="646288" cy="646288"/>
            <a:chOff x="-1138755" y="0"/>
            <a:chExt cx="646288" cy="64628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4BE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42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33</a:t>
              </a:r>
              <a:endParaRPr lang="en-US" sz="800" dirty="0" smtClean="0">
                <a:solidFill>
                  <a:prstClr val="white"/>
                </a:solidFill>
                <a:latin typeface="Calibri"/>
              </a:endParaRPr>
            </a:p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G: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200</a:t>
              </a:r>
              <a:endParaRPr lang="en-US" sz="800" dirty="0" smtClean="0">
                <a:solidFill>
                  <a:prstClr val="white"/>
                </a:solidFill>
                <a:latin typeface="Calibri"/>
              </a:endParaRPr>
            </a:p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200</a:t>
              </a:r>
              <a:endParaRPr lang="en-US" sz="80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9" name="TextBox 58"/>
          <p:cNvSpPr txBox="1"/>
          <p:nvPr userDrawn="1"/>
        </p:nvSpPr>
        <p:spPr>
          <a:xfrm>
            <a:off x="-1095448" y="3710100"/>
            <a:ext cx="646288" cy="41549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45714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 smtClean="0">
                <a:solidFill>
                  <a:prstClr val="white"/>
                </a:solidFill>
                <a:latin typeface="Calibri"/>
                <a:ea typeface="宋体"/>
              </a:rPr>
              <a:t>中文字体：</a:t>
            </a:r>
            <a:endParaRPr lang="en-US" altLang="zh-CN" sz="700" dirty="0" smtClean="0">
              <a:solidFill>
                <a:srgbClr val="1EA19F"/>
              </a:solidFill>
              <a:latin typeface="Calibri"/>
              <a:ea typeface="宋体"/>
            </a:endParaRPr>
          </a:p>
          <a:p>
            <a:pPr defTabSz="45714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Heiti SC Medium"/>
                <a:ea typeface="Heiti SC Medium"/>
                <a:cs typeface="Heiti SC Medium"/>
              </a:rPr>
              <a:t>黑体</a:t>
            </a:r>
            <a:endParaRPr lang="en-US" altLang="zh-CN" sz="1400" dirty="0" smtClean="0">
              <a:solidFill>
                <a:srgbClr val="FFFFFF"/>
              </a:solidFill>
              <a:latin typeface="Heiti SC Medium"/>
              <a:ea typeface="Heiti SC Medium"/>
              <a:cs typeface="Heiti SC Medium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-1081337" y="2796527"/>
            <a:ext cx="646288" cy="646288"/>
            <a:chOff x="-1138755" y="0"/>
            <a:chExt cx="646288" cy="646288"/>
          </a:xfrm>
        </p:grpSpPr>
        <p:sp>
          <p:nvSpPr>
            <p:cNvPr id="61" name="Rectangle 60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9F55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42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R: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76</a:t>
              </a:r>
              <a:endParaRPr lang="en-US" sz="800" dirty="0" smtClean="0">
                <a:solidFill>
                  <a:prstClr val="white"/>
                </a:solidFill>
                <a:latin typeface="Calibri"/>
              </a:endParaRPr>
            </a:p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G: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15</a:t>
              </a:r>
              <a:endParaRPr lang="en-US" sz="800" dirty="0" smtClean="0">
                <a:solidFill>
                  <a:prstClr val="white"/>
                </a:solidFill>
                <a:latin typeface="Calibri"/>
              </a:endParaRPr>
            </a:p>
            <a:p>
              <a:pPr defTabSz="45714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</a:rPr>
                <a:t>B: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52</a:t>
              </a:r>
              <a:endParaRPr lang="en-US" sz="80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3" name="Rectangle 62"/>
          <p:cNvSpPr/>
          <p:nvPr userDrawn="1"/>
        </p:nvSpPr>
        <p:spPr>
          <a:xfrm>
            <a:off x="-1095448" y="4158940"/>
            <a:ext cx="770893" cy="446276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45714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dirty="0" smtClean="0">
                <a:solidFill>
                  <a:prstClr val="white"/>
                </a:solidFill>
                <a:latin typeface="Calibri"/>
                <a:ea typeface="宋体"/>
              </a:rPr>
              <a:t>英文字体：</a:t>
            </a:r>
            <a:endParaRPr lang="en-US" altLang="zh-CN" sz="700" b="1" dirty="0" smtClean="0">
              <a:solidFill>
                <a:srgbClr val="FFFFFF"/>
              </a:solidFill>
              <a:latin typeface="Arial"/>
              <a:ea typeface="宋体"/>
              <a:cs typeface="Arial"/>
            </a:endParaRPr>
          </a:p>
          <a:p>
            <a:pPr defTabSz="457142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smtClean="0">
                <a:solidFill>
                  <a:srgbClr val="FFFFFF"/>
                </a:solidFill>
                <a:latin typeface="Arial"/>
                <a:ea typeface="宋体"/>
                <a:cs typeface="Arial"/>
              </a:rPr>
              <a:t>Arial</a:t>
            </a:r>
          </a:p>
        </p:txBody>
      </p:sp>
      <p:grpSp>
        <p:nvGrpSpPr>
          <p:cNvPr id="76" name="Group 75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77" name="Straight Connector 7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82" name="Straight Connector 81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80" name="Straight Connector 79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 userDrawn="1"/>
        </p:nvGrpSpPr>
        <p:grpSpPr>
          <a:xfrm>
            <a:off x="9196920" y="208515"/>
            <a:ext cx="136829" cy="4388332"/>
            <a:chOff x="-279703" y="208515"/>
            <a:chExt cx="243417" cy="4388332"/>
          </a:xfrm>
        </p:grpSpPr>
        <p:cxnSp>
          <p:nvCxnSpPr>
            <p:cNvPr id="97" name="Straight Connector 9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03" name="Straight Connector 102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01" name="Straight Connector 100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Straight Connector 99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3877" y="222367"/>
            <a:ext cx="8396441" cy="52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Click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3877" y="1082842"/>
            <a:ext cx="8396441" cy="36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Click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sp>
        <p:nvSpPr>
          <p:cNvPr id="66" name="Text Box 5"/>
          <p:cNvSpPr txBox="1">
            <a:spLocks noChangeArrowheads="1"/>
          </p:cNvSpPr>
          <p:nvPr userDrawn="1"/>
        </p:nvSpPr>
        <p:spPr bwMode="auto">
          <a:xfrm>
            <a:off x="453872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142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srgbClr val="1A154C"/>
                </a:solidFill>
                <a:latin typeface="Arial"/>
                <a:cs typeface="Arial"/>
              </a:rPr>
              <a:pPr defTabSz="457142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srgbClr val="1A154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1490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5" r:id="rId1"/>
    <p:sldLayoutId id="2147484746" r:id="rId2"/>
    <p:sldLayoutId id="2147484747" r:id="rId3"/>
    <p:sldLayoutId id="2147484748" r:id="rId4"/>
    <p:sldLayoutId id="2147484749" r:id="rId5"/>
    <p:sldLayoutId id="2147484750" r:id="rId6"/>
    <p:sldLayoutId id="2147484751" r:id="rId7"/>
    <p:sldLayoutId id="2147484752" r:id="rId8"/>
    <p:sldLayoutId id="2147484753" r:id="rId9"/>
    <p:sldLayoutId id="2147484754" r:id="rId10"/>
    <p:sldLayoutId id="2147484755" r:id="rId11"/>
    <p:sldLayoutId id="2147484756" r:id="rId12"/>
    <p:sldLayoutId id="2147484757" r:id="rId13"/>
    <p:sldLayoutId id="2147484758" r:id="rId14"/>
    <p:sldLayoutId id="2147484759" r:id="rId15"/>
  </p:sldLayoutIdLst>
  <p:timing>
    <p:tnLst>
      <p:par>
        <p:cTn id="1" dur="indefinite" restart="never" nodeType="tmRoot"/>
      </p:par>
    </p:tnLst>
  </p:timing>
  <p:txStyles>
    <p:titleStyle>
      <a:lvl1pPr algn="l" defTabSz="457142" rtl="0" eaLnBrk="1" latinLnBrk="0" hangingPunct="1">
        <a:spcBef>
          <a:spcPct val="0"/>
        </a:spcBef>
        <a:buNone/>
        <a:defRPr sz="1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142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457142" indent="0" algn="l" defTabSz="457142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914288" indent="0" algn="l" defTabSz="457142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371430" indent="0" algn="l" defTabSz="457142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828574" indent="0" algn="l" defTabSz="457142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285" indent="-228570" algn="l" defTabSz="4571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4571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4571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4571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gif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9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slideLayout" Target="../slideLayouts/slideLayout2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3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slideLayout" Target="../slideLayouts/slideLayout2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slideLayout" Target="../slideLayouts/slideLayout2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slideLayout" Target="../slideLayouts/slideLayout2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slideLayout" Target="../slideLayouts/slideLayout22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41" y="1439568"/>
            <a:ext cx="4457243" cy="3181163"/>
          </a:xfrm>
          <a:prstGeom prst="rect">
            <a:avLst/>
          </a:prstGeom>
        </p:spPr>
      </p:pic>
      <p:pic>
        <p:nvPicPr>
          <p:cNvPr id="5" name="Picture 4" descr="171102_interbrand_kingdee_visual-1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10" y="-12468"/>
            <a:ext cx="9180000" cy="51696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7" y="91566"/>
            <a:ext cx="1885004" cy="1059984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 bwMode="auto">
          <a:xfrm>
            <a:off x="856194" y="2915705"/>
            <a:ext cx="3890734" cy="557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/>
              <a:t>BOS</a:t>
            </a:r>
            <a:r>
              <a:rPr lang="zh-CN" altLang="en-US" sz="1400" dirty="0"/>
              <a:t>平台</a:t>
            </a:r>
            <a:r>
              <a:rPr lang="zh-CN" altLang="en-US" sz="1400" dirty="0" smtClean="0"/>
              <a:t>部</a:t>
            </a:r>
            <a:endParaRPr lang="en-US" altLang="zh-CN" sz="1400" dirty="0" smtClean="0"/>
          </a:p>
          <a:p>
            <a:r>
              <a:rPr lang="zh-CN" altLang="en-US" sz="1400" dirty="0"/>
              <a:t>张虎</a:t>
            </a:r>
            <a:endParaRPr lang="en-US" altLang="zh-CN" sz="1400" dirty="0"/>
          </a:p>
        </p:txBody>
      </p:sp>
      <p:sp>
        <p:nvSpPr>
          <p:cNvPr id="9" name="Rectangle 37"/>
          <p:cNvSpPr/>
          <p:nvPr/>
        </p:nvSpPr>
        <p:spPr bwMode="auto">
          <a:xfrm>
            <a:off x="856193" y="474187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/>
            <a:r>
              <a:rPr lang="zh-CN" altLang="en-US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©1993-2018 </a:t>
            </a:r>
            <a:r>
              <a:rPr lang="zh-CN" altLang="en-US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金蝶国际软件集团有限公司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270067" y="4778130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03" tIns="6668" rIns="55703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sp>
        <p:nvSpPr>
          <p:cNvPr id="11" name="Oval 1"/>
          <p:cNvSpPr>
            <a:spLocks noChangeAspect="1"/>
          </p:cNvSpPr>
          <p:nvPr/>
        </p:nvSpPr>
        <p:spPr>
          <a:xfrm>
            <a:off x="5013910" y="1975425"/>
            <a:ext cx="360000" cy="360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12" name="Oval 17"/>
          <p:cNvSpPr>
            <a:spLocks noChangeAspect="1"/>
          </p:cNvSpPr>
          <p:nvPr/>
        </p:nvSpPr>
        <p:spPr>
          <a:xfrm>
            <a:off x="7368695" y="3008144"/>
            <a:ext cx="862272" cy="862272"/>
          </a:xfrm>
          <a:prstGeom prst="ellipse">
            <a:avLst/>
          </a:prstGeom>
          <a:solidFill>
            <a:srgbClr val="1771EA">
              <a:alpha val="7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856205" y="1420183"/>
            <a:ext cx="5011939" cy="1122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/>
              <a:t>金蝶云星空 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开发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 </a:t>
            </a:r>
            <a:r>
              <a:rPr lang="zh-CN" altLang="en-US" b="0" dirty="0" smtClean="0"/>
              <a:t>技术</a:t>
            </a:r>
            <a:r>
              <a:rPr lang="zh-CN" altLang="en-US" b="0" dirty="0"/>
              <a:t>架构</a:t>
            </a:r>
            <a:r>
              <a:rPr lang="zh-CN" altLang="en-US" b="0" dirty="0" smtClean="0"/>
              <a:t>介绍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9425987" y="1746123"/>
            <a:ext cx="1354671" cy="589302"/>
            <a:chOff x="9891888" y="701477"/>
            <a:chExt cx="1989130" cy="688613"/>
          </a:xfrm>
        </p:grpSpPr>
        <p:sp>
          <p:nvSpPr>
            <p:cNvPr id="20" name="Rounded Rectangular Callout 19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" name="TextBox 22"/>
            <p:cNvSpPr txBox="1"/>
            <p:nvPr userDrawn="1"/>
          </p:nvSpPr>
          <p:spPr>
            <a:xfrm>
              <a:off x="9962444" y="728577"/>
              <a:ext cx="1793508" cy="6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云朵中的图片可在最底层进行替换。</a:t>
              </a:r>
              <a:endPara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注：图片仅做示意</a:t>
              </a:r>
              <a:endParaRPr 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02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443881" y="123478"/>
            <a:ext cx="8403269" cy="525528"/>
          </a:xfrm>
        </p:spPr>
        <p:txBody>
          <a:bodyPr>
            <a:normAutofit/>
          </a:bodyPr>
          <a:lstStyle/>
          <a:p>
            <a:pPr marL="92051"/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金蝶云星空 </a:t>
            </a:r>
            <a:r>
              <a:rPr smtClean="0">
                <a:latin typeface="微软雅黑" pitchFamily="34" charset="-122"/>
                <a:ea typeface="微软雅黑" pitchFamily="34" charset="-122"/>
              </a:rPr>
              <a:t>技术架构开放性</a:t>
            </a:r>
          </a:p>
        </p:txBody>
      </p:sp>
      <p:grpSp>
        <p:nvGrpSpPr>
          <p:cNvPr id="2" name="组合 193"/>
          <p:cNvGrpSpPr>
            <a:grpSpLocks/>
          </p:cNvGrpSpPr>
          <p:nvPr/>
        </p:nvGrpSpPr>
        <p:grpSpPr bwMode="auto">
          <a:xfrm>
            <a:off x="996950" y="1900237"/>
            <a:ext cx="2924175" cy="1157288"/>
            <a:chOff x="997144" y="2533276"/>
            <a:chExt cx="2923833" cy="1544107"/>
          </a:xfrm>
        </p:grpSpPr>
        <p:grpSp>
          <p:nvGrpSpPr>
            <p:cNvPr id="14528" name="Group 108"/>
            <p:cNvGrpSpPr>
              <a:grpSpLocks/>
            </p:cNvGrpSpPr>
            <p:nvPr/>
          </p:nvGrpSpPr>
          <p:grpSpPr bwMode="auto">
            <a:xfrm>
              <a:off x="997144" y="2533276"/>
              <a:ext cx="670395" cy="1544107"/>
              <a:chOff x="-1023" y="1395"/>
              <a:chExt cx="448" cy="1093"/>
            </a:xfrm>
          </p:grpSpPr>
          <p:sp>
            <p:nvSpPr>
              <p:cNvPr id="14537" name="AutoShape 109"/>
              <p:cNvSpPr>
                <a:spLocks noChangeArrowheads="1"/>
              </p:cNvSpPr>
              <p:nvPr/>
            </p:nvSpPr>
            <p:spPr bwMode="auto">
              <a:xfrm>
                <a:off x="-883" y="2004"/>
                <a:ext cx="141" cy="484"/>
              </a:xfrm>
              <a:prstGeom prst="cube">
                <a:avLst>
                  <a:gd name="adj" fmla="val 25000"/>
                </a:avLst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27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38" name="AutoShape 110"/>
              <p:cNvSpPr>
                <a:spLocks noChangeArrowheads="1"/>
              </p:cNvSpPr>
              <p:nvPr/>
            </p:nvSpPr>
            <p:spPr bwMode="auto">
              <a:xfrm>
                <a:off x="-1023" y="1395"/>
                <a:ext cx="448" cy="838"/>
              </a:xfrm>
              <a:prstGeom prst="cube">
                <a:avLst>
                  <a:gd name="adj" fmla="val 25000"/>
                </a:avLst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27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latinLnBrk="1"/>
                <a:r>
                  <a:rPr kumimoji="1" lang="zh-CN" altLang="en-US" sz="1400">
                    <a:solidFill>
                      <a:srgbClr val="FFFFFF"/>
                    </a:solidFill>
                    <a:latin typeface="Arial Black" pitchFamily="34" charset="0"/>
                  </a:rPr>
                  <a:t>细分行业</a:t>
                </a:r>
              </a:p>
            </p:txBody>
          </p:sp>
        </p:grpSp>
        <p:grpSp>
          <p:nvGrpSpPr>
            <p:cNvPr id="14529" name="Group 111"/>
            <p:cNvGrpSpPr>
              <a:grpSpLocks/>
            </p:cNvGrpSpPr>
            <p:nvPr/>
          </p:nvGrpSpPr>
          <p:grpSpPr bwMode="auto">
            <a:xfrm>
              <a:off x="1748344" y="2533276"/>
              <a:ext cx="670395" cy="1544107"/>
              <a:chOff x="-1013" y="1395"/>
              <a:chExt cx="448" cy="1093"/>
            </a:xfrm>
          </p:grpSpPr>
          <p:sp>
            <p:nvSpPr>
              <p:cNvPr id="14535" name="AutoShape 112"/>
              <p:cNvSpPr>
                <a:spLocks noChangeArrowheads="1"/>
              </p:cNvSpPr>
              <p:nvPr/>
            </p:nvSpPr>
            <p:spPr bwMode="auto">
              <a:xfrm>
                <a:off x="-873" y="2004"/>
                <a:ext cx="141" cy="484"/>
              </a:xfrm>
              <a:prstGeom prst="cube">
                <a:avLst>
                  <a:gd name="adj" fmla="val 25000"/>
                </a:avLst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27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36" name="AutoShape 113"/>
              <p:cNvSpPr>
                <a:spLocks noChangeArrowheads="1"/>
              </p:cNvSpPr>
              <p:nvPr/>
            </p:nvSpPr>
            <p:spPr bwMode="auto">
              <a:xfrm>
                <a:off x="-1013" y="1395"/>
                <a:ext cx="448" cy="838"/>
              </a:xfrm>
              <a:prstGeom prst="cube">
                <a:avLst>
                  <a:gd name="adj" fmla="val 25000"/>
                </a:avLst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27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latinLnBrk="1"/>
                <a:r>
                  <a:rPr kumimoji="1" lang="zh-CN" altLang="en-US" sz="1400">
                    <a:solidFill>
                      <a:srgbClr val="FFFFFF"/>
                    </a:solidFill>
                    <a:latin typeface="Arial Black" pitchFamily="34" charset="0"/>
                  </a:rPr>
                  <a:t>增强功能</a:t>
                </a:r>
              </a:p>
            </p:txBody>
          </p:sp>
        </p:grpSp>
        <p:grpSp>
          <p:nvGrpSpPr>
            <p:cNvPr id="14530" name="Group 114"/>
            <p:cNvGrpSpPr>
              <a:grpSpLocks/>
            </p:cNvGrpSpPr>
            <p:nvPr/>
          </p:nvGrpSpPr>
          <p:grpSpPr bwMode="auto">
            <a:xfrm>
              <a:off x="2495055" y="2533276"/>
              <a:ext cx="670395" cy="1544107"/>
              <a:chOff x="-1020" y="1395"/>
              <a:chExt cx="448" cy="1093"/>
            </a:xfrm>
          </p:grpSpPr>
          <p:sp>
            <p:nvSpPr>
              <p:cNvPr id="14533" name="AutoShape 115"/>
              <p:cNvSpPr>
                <a:spLocks noChangeArrowheads="1"/>
              </p:cNvSpPr>
              <p:nvPr/>
            </p:nvSpPr>
            <p:spPr bwMode="auto">
              <a:xfrm>
                <a:off x="-880" y="2004"/>
                <a:ext cx="141" cy="484"/>
              </a:xfrm>
              <a:prstGeom prst="cube">
                <a:avLst>
                  <a:gd name="adj" fmla="val 25000"/>
                </a:avLst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27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34" name="AutoShape 116"/>
              <p:cNvSpPr>
                <a:spLocks noChangeArrowheads="1"/>
              </p:cNvSpPr>
              <p:nvPr/>
            </p:nvSpPr>
            <p:spPr bwMode="auto">
              <a:xfrm>
                <a:off x="-1020" y="1395"/>
                <a:ext cx="448" cy="838"/>
              </a:xfrm>
              <a:prstGeom prst="cube">
                <a:avLst>
                  <a:gd name="adj" fmla="val 25000"/>
                </a:avLst>
              </a:prstGeom>
              <a:gradFill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lin ang="27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latinLnBrk="1"/>
                <a:r>
                  <a:rPr kumimoji="1" lang="zh-CN" altLang="en-US" sz="1400">
                    <a:solidFill>
                      <a:srgbClr val="FFFFFF"/>
                    </a:solidFill>
                    <a:latin typeface="Arial Black" pitchFamily="34" charset="0"/>
                  </a:rPr>
                  <a:t>软件集成</a:t>
                </a:r>
              </a:p>
            </p:txBody>
          </p:sp>
        </p:grpSp>
        <p:sp>
          <p:nvSpPr>
            <p:cNvPr id="14531" name="AutoShape 115"/>
            <p:cNvSpPr>
              <a:spLocks noChangeArrowheads="1"/>
            </p:cNvSpPr>
            <p:nvPr/>
          </p:nvSpPr>
          <p:spPr bwMode="auto">
            <a:xfrm>
              <a:off x="3460080" y="3393314"/>
              <a:ext cx="210995" cy="683758"/>
            </a:xfrm>
            <a:prstGeom prst="cube">
              <a:avLst>
                <a:gd name="adj" fmla="val 25000"/>
              </a:avLst>
            </a:prstGeom>
            <a:gradFill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32" name="AutoShape 116"/>
            <p:cNvSpPr>
              <a:spLocks noChangeArrowheads="1"/>
            </p:cNvSpPr>
            <p:nvPr/>
          </p:nvSpPr>
          <p:spPr bwMode="auto">
            <a:xfrm>
              <a:off x="3250582" y="2533334"/>
              <a:ext cx="670395" cy="1183493"/>
            </a:xfrm>
            <a:prstGeom prst="cube">
              <a:avLst>
                <a:gd name="adj" fmla="val 25000"/>
              </a:avLst>
            </a:prstGeom>
            <a:gradFill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latinLnBrk="1"/>
              <a:r>
                <a:rPr kumimoji="1" lang="zh-CN" altLang="en-US" sz="1400">
                  <a:solidFill>
                    <a:srgbClr val="FFFFFF"/>
                  </a:solidFill>
                  <a:latin typeface="Arial Black" pitchFamily="34" charset="0"/>
                </a:rPr>
                <a:t>服务集成</a:t>
              </a:r>
            </a:p>
          </p:txBody>
        </p:sp>
      </p:grpSp>
      <p:grpSp>
        <p:nvGrpSpPr>
          <p:cNvPr id="6" name="组合 194"/>
          <p:cNvGrpSpPr>
            <a:grpSpLocks/>
          </p:cNvGrpSpPr>
          <p:nvPr/>
        </p:nvGrpSpPr>
        <p:grpSpPr bwMode="auto">
          <a:xfrm>
            <a:off x="5210188" y="1701416"/>
            <a:ext cx="2919413" cy="1140619"/>
            <a:chOff x="5210628" y="2269176"/>
            <a:chExt cx="2918685" cy="1519864"/>
          </a:xfrm>
        </p:grpSpPr>
        <p:sp>
          <p:nvSpPr>
            <p:cNvPr id="14520" name="AutoShape 106"/>
            <p:cNvSpPr>
              <a:spLocks noChangeArrowheads="1"/>
            </p:cNvSpPr>
            <p:nvPr/>
          </p:nvSpPr>
          <p:spPr bwMode="auto">
            <a:xfrm>
              <a:off x="6874711" y="3104510"/>
              <a:ext cx="210995" cy="683758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21" name="AutoShape 107"/>
            <p:cNvSpPr>
              <a:spLocks noChangeArrowheads="1"/>
            </p:cNvSpPr>
            <p:nvPr/>
          </p:nvSpPr>
          <p:spPr bwMode="auto">
            <a:xfrm>
              <a:off x="6704481" y="2270506"/>
              <a:ext cx="670395" cy="1158433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latinLnBrk="1"/>
              <a:r>
                <a:rPr kumimoji="1" lang="zh-CN" altLang="en-US" sz="1400">
                  <a:solidFill>
                    <a:srgbClr val="FFFFFF"/>
                  </a:solidFill>
                  <a:latin typeface="Arial Black" pitchFamily="34" charset="0"/>
                </a:rPr>
                <a:t>软件集成</a:t>
              </a:r>
            </a:p>
          </p:txBody>
        </p:sp>
        <p:sp>
          <p:nvSpPr>
            <p:cNvPr id="14522" name="AutoShape 106"/>
            <p:cNvSpPr>
              <a:spLocks noChangeArrowheads="1"/>
            </p:cNvSpPr>
            <p:nvPr/>
          </p:nvSpPr>
          <p:spPr bwMode="auto">
            <a:xfrm>
              <a:off x="6128071" y="3105282"/>
              <a:ext cx="210995" cy="683758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23" name="AutoShape 107"/>
            <p:cNvSpPr>
              <a:spLocks noChangeArrowheads="1"/>
            </p:cNvSpPr>
            <p:nvPr/>
          </p:nvSpPr>
          <p:spPr bwMode="auto">
            <a:xfrm>
              <a:off x="5957269" y="2269176"/>
              <a:ext cx="670395" cy="1159824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latinLnBrk="1"/>
              <a:r>
                <a:rPr kumimoji="1" lang="zh-CN" altLang="en-US" sz="1400">
                  <a:solidFill>
                    <a:srgbClr val="FFFFFF"/>
                  </a:solidFill>
                  <a:latin typeface="Arial Black" pitchFamily="34" charset="0"/>
                </a:rPr>
                <a:t>增强功能</a:t>
              </a:r>
            </a:p>
          </p:txBody>
        </p:sp>
        <p:sp>
          <p:nvSpPr>
            <p:cNvPr id="14524" name="AutoShape 106"/>
            <p:cNvSpPr>
              <a:spLocks noChangeArrowheads="1"/>
            </p:cNvSpPr>
            <p:nvPr/>
          </p:nvSpPr>
          <p:spPr bwMode="auto">
            <a:xfrm>
              <a:off x="5381431" y="3105282"/>
              <a:ext cx="210995" cy="683758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25" name="AutoShape 107"/>
            <p:cNvSpPr>
              <a:spLocks noChangeArrowheads="1"/>
            </p:cNvSpPr>
            <p:nvPr/>
          </p:nvSpPr>
          <p:spPr bwMode="auto">
            <a:xfrm>
              <a:off x="5210628" y="2269176"/>
              <a:ext cx="670395" cy="1159824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latinLnBrk="1"/>
              <a:r>
                <a:rPr kumimoji="1" lang="zh-CN" altLang="en-US" sz="1400">
                  <a:solidFill>
                    <a:srgbClr val="FFFFFF"/>
                  </a:solidFill>
                  <a:latin typeface="Arial Black" pitchFamily="34" charset="0"/>
                </a:rPr>
                <a:t>细分行业</a:t>
              </a:r>
            </a:p>
          </p:txBody>
        </p:sp>
        <p:sp>
          <p:nvSpPr>
            <p:cNvPr id="14526" name="AutoShape 106"/>
            <p:cNvSpPr>
              <a:spLocks noChangeArrowheads="1"/>
            </p:cNvSpPr>
            <p:nvPr/>
          </p:nvSpPr>
          <p:spPr bwMode="auto">
            <a:xfrm>
              <a:off x="7629720" y="3104510"/>
              <a:ext cx="210995" cy="683758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27" name="AutoShape 107"/>
            <p:cNvSpPr>
              <a:spLocks noChangeArrowheads="1"/>
            </p:cNvSpPr>
            <p:nvPr/>
          </p:nvSpPr>
          <p:spPr bwMode="auto">
            <a:xfrm>
              <a:off x="7458918" y="2269948"/>
              <a:ext cx="670395" cy="1159052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27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latinLnBrk="1"/>
              <a:r>
                <a:rPr kumimoji="1" lang="zh-CN" altLang="en-US" sz="1400">
                  <a:solidFill>
                    <a:srgbClr val="FFFFFF"/>
                  </a:solidFill>
                  <a:latin typeface="Arial Black" pitchFamily="34" charset="0"/>
                </a:rPr>
                <a:t>服务集成</a:t>
              </a:r>
            </a:p>
          </p:txBody>
        </p:sp>
      </p:grpSp>
      <p:grpSp>
        <p:nvGrpSpPr>
          <p:cNvPr id="7" name="组合 192"/>
          <p:cNvGrpSpPr>
            <a:grpSpLocks/>
          </p:cNvGrpSpPr>
          <p:nvPr/>
        </p:nvGrpSpPr>
        <p:grpSpPr bwMode="auto">
          <a:xfrm>
            <a:off x="730252" y="3268268"/>
            <a:ext cx="7577138" cy="1247775"/>
            <a:chOff x="730786" y="4357100"/>
            <a:chExt cx="7576343" cy="1664188"/>
          </a:xfrm>
        </p:grpSpPr>
        <p:grpSp>
          <p:nvGrpSpPr>
            <p:cNvPr id="14458" name="组合 189"/>
            <p:cNvGrpSpPr>
              <a:grpSpLocks/>
            </p:cNvGrpSpPr>
            <p:nvPr/>
          </p:nvGrpSpPr>
          <p:grpSpPr bwMode="auto">
            <a:xfrm>
              <a:off x="730786" y="4357100"/>
              <a:ext cx="7576343" cy="1664188"/>
              <a:chOff x="730786" y="4357100"/>
              <a:chExt cx="7576343" cy="1664188"/>
            </a:xfrm>
          </p:grpSpPr>
          <p:grpSp>
            <p:nvGrpSpPr>
              <p:cNvPr id="14460" name="组合 186"/>
              <p:cNvGrpSpPr>
                <a:grpSpLocks/>
              </p:cNvGrpSpPr>
              <p:nvPr/>
            </p:nvGrpSpPr>
            <p:grpSpPr bwMode="auto">
              <a:xfrm>
                <a:off x="730786" y="4357100"/>
                <a:ext cx="7576343" cy="1664188"/>
                <a:chOff x="730786" y="4357100"/>
                <a:chExt cx="7576343" cy="1664188"/>
              </a:xfrm>
            </p:grpSpPr>
            <p:sp>
              <p:nvSpPr>
                <p:cNvPr id="14518" name="Freeform 4"/>
                <p:cNvSpPr>
                  <a:spLocks/>
                </p:cNvSpPr>
                <p:nvPr/>
              </p:nvSpPr>
              <p:spPr bwMode="auto">
                <a:xfrm>
                  <a:off x="730786" y="4574659"/>
                  <a:ext cx="7576343" cy="1446629"/>
                </a:xfrm>
                <a:custGeom>
                  <a:avLst/>
                  <a:gdLst>
                    <a:gd name="T0" fmla="*/ 2147483647 w 4904"/>
                    <a:gd name="T1" fmla="*/ 0 h 992"/>
                    <a:gd name="T2" fmla="*/ 0 w 4904"/>
                    <a:gd name="T3" fmla="*/ 2147483647 h 992"/>
                    <a:gd name="T4" fmla="*/ 0 w 4904"/>
                    <a:gd name="T5" fmla="*/ 2147483647 h 992"/>
                    <a:gd name="T6" fmla="*/ 2147483647 w 4904"/>
                    <a:gd name="T7" fmla="*/ 2147483647 h 992"/>
                    <a:gd name="T8" fmla="*/ 2147483647 w 4904"/>
                    <a:gd name="T9" fmla="*/ 2147483647 h 992"/>
                    <a:gd name="T10" fmla="*/ 2147483647 w 4904"/>
                    <a:gd name="T11" fmla="*/ 0 h 992"/>
                    <a:gd name="T12" fmla="*/ 2147483647 w 4904"/>
                    <a:gd name="T13" fmla="*/ 0 h 99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904"/>
                    <a:gd name="T22" fmla="*/ 0 h 992"/>
                    <a:gd name="T23" fmla="*/ 4904 w 4904"/>
                    <a:gd name="T24" fmla="*/ 992 h 99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904" h="992">
                      <a:moveTo>
                        <a:pt x="982" y="0"/>
                      </a:moveTo>
                      <a:lnTo>
                        <a:pt x="0" y="942"/>
                      </a:lnTo>
                      <a:lnTo>
                        <a:pt x="0" y="992"/>
                      </a:lnTo>
                      <a:lnTo>
                        <a:pt x="4096" y="992"/>
                      </a:lnTo>
                      <a:lnTo>
                        <a:pt x="4904" y="48"/>
                      </a:lnTo>
                      <a:lnTo>
                        <a:pt x="4904" y="0"/>
                      </a:lnTo>
                      <a:lnTo>
                        <a:pt x="9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6A6A6A"/>
                    </a:gs>
                    <a:gs pos="50000">
                      <a:srgbClr val="E6E6E6"/>
                    </a:gs>
                    <a:gs pos="100000">
                      <a:srgbClr val="6A6A6A"/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scene3d>
                  <a:camera prst="legacyObliqueBottom"/>
                  <a:lightRig rig="legacyFlat3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E6E6E6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19" name="Freeform 5"/>
                <p:cNvSpPr>
                  <a:spLocks/>
                </p:cNvSpPr>
                <p:nvPr/>
              </p:nvSpPr>
              <p:spPr bwMode="auto">
                <a:xfrm>
                  <a:off x="1300919" y="4357100"/>
                  <a:ext cx="6500422" cy="922509"/>
                </a:xfrm>
                <a:custGeom>
                  <a:avLst/>
                  <a:gdLst>
                    <a:gd name="T0" fmla="*/ 0 w 4208"/>
                    <a:gd name="T1" fmla="*/ 2147483647 h 632"/>
                    <a:gd name="T2" fmla="*/ 2147483647 w 4208"/>
                    <a:gd name="T3" fmla="*/ 2147483647 h 632"/>
                    <a:gd name="T4" fmla="*/ 2147483647 w 4208"/>
                    <a:gd name="T5" fmla="*/ 0 h 632"/>
                    <a:gd name="T6" fmla="*/ 2147483647 w 4208"/>
                    <a:gd name="T7" fmla="*/ 0 h 632"/>
                    <a:gd name="T8" fmla="*/ 0 w 4208"/>
                    <a:gd name="T9" fmla="*/ 2147483647 h 63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08"/>
                    <a:gd name="T16" fmla="*/ 0 h 632"/>
                    <a:gd name="T17" fmla="*/ 4208 w 4208"/>
                    <a:gd name="T18" fmla="*/ 632 h 63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08" h="632">
                      <a:moveTo>
                        <a:pt x="0" y="632"/>
                      </a:moveTo>
                      <a:lnTo>
                        <a:pt x="3576" y="632"/>
                      </a:lnTo>
                      <a:lnTo>
                        <a:pt x="4208" y="0"/>
                      </a:lnTo>
                      <a:lnTo>
                        <a:pt x="748" y="0"/>
                      </a:lnTo>
                      <a:lnTo>
                        <a:pt x="0" y="6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BDBDBD"/>
                    </a:gs>
                    <a:gs pos="50000">
                      <a:srgbClr val="E6E6E6"/>
                    </a:gs>
                    <a:gs pos="100000">
                      <a:srgbClr val="BDBDBD"/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scene3d>
                  <a:camera prst="legacyObliqueBottom"/>
                  <a:lightRig rig="legacyFlat3" dir="t"/>
                </a:scene3d>
                <a:sp3d extrusionH="887400" prstMaterial="legacyMatte">
                  <a:bevelT w="13500" h="13500" prst="angle"/>
                  <a:bevelB w="13500" h="13500" prst="angle"/>
                  <a:extrusionClr>
                    <a:srgbClr val="E6E6E6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61" name="Group 6"/>
              <p:cNvGrpSpPr>
                <a:grpSpLocks/>
              </p:cNvGrpSpPr>
              <p:nvPr/>
            </p:nvGrpSpPr>
            <p:grpSpPr bwMode="auto">
              <a:xfrm>
                <a:off x="2285560" y="4520976"/>
                <a:ext cx="809560" cy="252878"/>
                <a:chOff x="2867" y="2576"/>
                <a:chExt cx="524" cy="174"/>
              </a:xfrm>
            </p:grpSpPr>
            <p:sp>
              <p:nvSpPr>
                <p:cNvPr id="14515" name="Freeform 7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16" name="Freeform 8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17" name="Freeform 9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62" name="Group 10"/>
              <p:cNvGrpSpPr>
                <a:grpSpLocks/>
              </p:cNvGrpSpPr>
              <p:nvPr/>
            </p:nvGrpSpPr>
            <p:grpSpPr bwMode="auto">
              <a:xfrm>
                <a:off x="3003838" y="4520976"/>
                <a:ext cx="808063" cy="252878"/>
                <a:chOff x="2867" y="2576"/>
                <a:chExt cx="524" cy="174"/>
              </a:xfrm>
            </p:grpSpPr>
            <p:sp>
              <p:nvSpPr>
                <p:cNvPr id="14512" name="Freeform 11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13" name="Freeform 12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14" name="Freeform 13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63" name="Group 14"/>
              <p:cNvGrpSpPr>
                <a:grpSpLocks/>
              </p:cNvGrpSpPr>
              <p:nvPr/>
            </p:nvGrpSpPr>
            <p:grpSpPr bwMode="auto">
              <a:xfrm>
                <a:off x="3719124" y="4520976"/>
                <a:ext cx="809560" cy="252878"/>
                <a:chOff x="2867" y="2576"/>
                <a:chExt cx="524" cy="174"/>
              </a:xfrm>
            </p:grpSpPr>
            <p:sp>
              <p:nvSpPr>
                <p:cNvPr id="14509" name="Freeform 15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10" name="Freeform 16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11" name="Freeform 17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64" name="Group 18"/>
              <p:cNvGrpSpPr>
                <a:grpSpLocks/>
              </p:cNvGrpSpPr>
              <p:nvPr/>
            </p:nvGrpSpPr>
            <p:grpSpPr bwMode="auto">
              <a:xfrm>
                <a:off x="4435907" y="4520976"/>
                <a:ext cx="809559" cy="252878"/>
                <a:chOff x="2867" y="2576"/>
                <a:chExt cx="524" cy="174"/>
              </a:xfrm>
            </p:grpSpPr>
            <p:sp>
              <p:nvSpPr>
                <p:cNvPr id="14506" name="Freeform 19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07" name="Freeform 20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08" name="Freeform 21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65" name="Group 22"/>
              <p:cNvGrpSpPr>
                <a:grpSpLocks/>
              </p:cNvGrpSpPr>
              <p:nvPr/>
            </p:nvGrpSpPr>
            <p:grpSpPr bwMode="auto">
              <a:xfrm>
                <a:off x="5151193" y="4520976"/>
                <a:ext cx="809559" cy="252878"/>
                <a:chOff x="2867" y="2576"/>
                <a:chExt cx="524" cy="174"/>
              </a:xfrm>
            </p:grpSpPr>
            <p:sp>
              <p:nvSpPr>
                <p:cNvPr id="14503" name="Freeform 23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04" name="Freeform 24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05" name="Freeform 25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66" name="Group 26"/>
              <p:cNvGrpSpPr>
                <a:grpSpLocks/>
              </p:cNvGrpSpPr>
              <p:nvPr/>
            </p:nvGrpSpPr>
            <p:grpSpPr bwMode="auto">
              <a:xfrm>
                <a:off x="5867974" y="4520976"/>
                <a:ext cx="809560" cy="252878"/>
                <a:chOff x="2867" y="2576"/>
                <a:chExt cx="524" cy="174"/>
              </a:xfrm>
            </p:grpSpPr>
            <p:sp>
              <p:nvSpPr>
                <p:cNvPr id="14500" name="Freeform 27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01" name="Freeform 28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02" name="Freeform 29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67" name="Group 30"/>
              <p:cNvGrpSpPr>
                <a:grpSpLocks/>
              </p:cNvGrpSpPr>
              <p:nvPr/>
            </p:nvGrpSpPr>
            <p:grpSpPr bwMode="auto">
              <a:xfrm>
                <a:off x="6583260" y="4520976"/>
                <a:ext cx="809560" cy="252878"/>
                <a:chOff x="2867" y="2576"/>
                <a:chExt cx="524" cy="174"/>
              </a:xfrm>
            </p:grpSpPr>
            <p:sp>
              <p:nvSpPr>
                <p:cNvPr id="14497" name="Freeform 31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98" name="Freeform 32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99" name="Freeform 33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68" name="Group 34"/>
              <p:cNvGrpSpPr>
                <a:grpSpLocks/>
              </p:cNvGrpSpPr>
              <p:nvPr/>
            </p:nvGrpSpPr>
            <p:grpSpPr bwMode="auto">
              <a:xfrm>
                <a:off x="1957845" y="4861443"/>
                <a:ext cx="809559" cy="254290"/>
                <a:chOff x="2867" y="2576"/>
                <a:chExt cx="524" cy="174"/>
              </a:xfrm>
            </p:grpSpPr>
            <p:sp>
              <p:nvSpPr>
                <p:cNvPr id="14494" name="Freeform 35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95" name="Freeform 36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96" name="Freeform 37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69" name="Group 38"/>
              <p:cNvGrpSpPr>
                <a:grpSpLocks/>
              </p:cNvGrpSpPr>
              <p:nvPr/>
            </p:nvGrpSpPr>
            <p:grpSpPr bwMode="auto">
              <a:xfrm>
                <a:off x="2674627" y="4861443"/>
                <a:ext cx="809560" cy="254290"/>
                <a:chOff x="2867" y="2576"/>
                <a:chExt cx="524" cy="174"/>
              </a:xfrm>
            </p:grpSpPr>
            <p:sp>
              <p:nvSpPr>
                <p:cNvPr id="14491" name="Freeform 39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92" name="Freeform 40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93" name="Freeform 41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70" name="Group 42"/>
              <p:cNvGrpSpPr>
                <a:grpSpLocks/>
              </p:cNvGrpSpPr>
              <p:nvPr/>
            </p:nvGrpSpPr>
            <p:grpSpPr bwMode="auto">
              <a:xfrm>
                <a:off x="3389913" y="4861443"/>
                <a:ext cx="809560" cy="254290"/>
                <a:chOff x="2867" y="2576"/>
                <a:chExt cx="524" cy="174"/>
              </a:xfrm>
            </p:grpSpPr>
            <p:sp>
              <p:nvSpPr>
                <p:cNvPr id="14488" name="Freeform 43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89" name="Freeform 44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90" name="Freeform 45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71" name="Group 46"/>
              <p:cNvGrpSpPr>
                <a:grpSpLocks/>
              </p:cNvGrpSpPr>
              <p:nvPr/>
            </p:nvGrpSpPr>
            <p:grpSpPr bwMode="auto">
              <a:xfrm>
                <a:off x="4106696" y="4861443"/>
                <a:ext cx="809559" cy="254290"/>
                <a:chOff x="2867" y="2576"/>
                <a:chExt cx="524" cy="174"/>
              </a:xfrm>
            </p:grpSpPr>
            <p:sp>
              <p:nvSpPr>
                <p:cNvPr id="14485" name="Freeform 47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86" name="Freeform 48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87" name="Freeform 49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72" name="Group 50"/>
              <p:cNvGrpSpPr>
                <a:grpSpLocks/>
              </p:cNvGrpSpPr>
              <p:nvPr/>
            </p:nvGrpSpPr>
            <p:grpSpPr bwMode="auto">
              <a:xfrm>
                <a:off x="4821982" y="4861443"/>
                <a:ext cx="809559" cy="254290"/>
                <a:chOff x="2867" y="2576"/>
                <a:chExt cx="524" cy="174"/>
              </a:xfrm>
            </p:grpSpPr>
            <p:sp>
              <p:nvSpPr>
                <p:cNvPr id="14482" name="Freeform 51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83" name="Freeform 52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84" name="Freeform 53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73" name="Group 54"/>
              <p:cNvGrpSpPr>
                <a:grpSpLocks/>
              </p:cNvGrpSpPr>
              <p:nvPr/>
            </p:nvGrpSpPr>
            <p:grpSpPr bwMode="auto">
              <a:xfrm>
                <a:off x="5538763" y="4861443"/>
                <a:ext cx="809560" cy="254290"/>
                <a:chOff x="2867" y="2576"/>
                <a:chExt cx="524" cy="174"/>
              </a:xfrm>
            </p:grpSpPr>
            <p:sp>
              <p:nvSpPr>
                <p:cNvPr id="14479" name="Freeform 55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80" name="Freeform 56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81" name="Freeform 57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474" name="Group 58"/>
              <p:cNvGrpSpPr>
                <a:grpSpLocks/>
              </p:cNvGrpSpPr>
              <p:nvPr/>
            </p:nvGrpSpPr>
            <p:grpSpPr bwMode="auto">
              <a:xfrm>
                <a:off x="6254049" y="4861443"/>
                <a:ext cx="809560" cy="254290"/>
                <a:chOff x="2867" y="2576"/>
                <a:chExt cx="524" cy="174"/>
              </a:xfrm>
            </p:grpSpPr>
            <p:sp>
              <p:nvSpPr>
                <p:cNvPr id="14476" name="Freeform 59"/>
                <p:cNvSpPr>
                  <a:spLocks/>
                </p:cNvSpPr>
                <p:nvPr/>
              </p:nvSpPr>
              <p:spPr bwMode="auto">
                <a:xfrm>
                  <a:off x="2867" y="2576"/>
                  <a:ext cx="524" cy="174"/>
                </a:xfrm>
                <a:custGeom>
                  <a:avLst/>
                  <a:gdLst>
                    <a:gd name="T0" fmla="*/ 0 w 524"/>
                    <a:gd name="T1" fmla="*/ 174 h 174"/>
                    <a:gd name="T2" fmla="*/ 180 w 524"/>
                    <a:gd name="T3" fmla="*/ 0 h 174"/>
                    <a:gd name="T4" fmla="*/ 524 w 524"/>
                    <a:gd name="T5" fmla="*/ 0 h 174"/>
                    <a:gd name="T6" fmla="*/ 342 w 524"/>
                    <a:gd name="T7" fmla="*/ 174 h 174"/>
                    <a:gd name="T8" fmla="*/ 0 w 524"/>
                    <a:gd name="T9" fmla="*/ 174 h 1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4"/>
                    <a:gd name="T16" fmla="*/ 0 h 174"/>
                    <a:gd name="T17" fmla="*/ 524 w 524"/>
                    <a:gd name="T18" fmla="*/ 174 h 1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4" h="174">
                      <a:moveTo>
                        <a:pt x="0" y="174"/>
                      </a:moveTo>
                      <a:lnTo>
                        <a:pt x="180" y="0"/>
                      </a:lnTo>
                      <a:lnTo>
                        <a:pt x="524" y="0"/>
                      </a:lnTo>
                      <a:lnTo>
                        <a:pt x="342" y="174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77" name="Freeform 60"/>
                <p:cNvSpPr>
                  <a:spLocks/>
                </p:cNvSpPr>
                <p:nvPr/>
              </p:nvSpPr>
              <p:spPr bwMode="auto">
                <a:xfrm>
                  <a:off x="2967" y="2614"/>
                  <a:ext cx="96" cy="94"/>
                </a:xfrm>
                <a:custGeom>
                  <a:avLst/>
                  <a:gdLst>
                    <a:gd name="T0" fmla="*/ 96 w 96"/>
                    <a:gd name="T1" fmla="*/ 0 h 94"/>
                    <a:gd name="T2" fmla="*/ 0 w 96"/>
                    <a:gd name="T3" fmla="*/ 94 h 94"/>
                    <a:gd name="T4" fmla="*/ 96 w 96"/>
                    <a:gd name="T5" fmla="*/ 94 h 94"/>
                    <a:gd name="T6" fmla="*/ 96 w 96"/>
                    <a:gd name="T7" fmla="*/ 0 h 94"/>
                    <a:gd name="T8" fmla="*/ 96 w 96"/>
                    <a:gd name="T9" fmla="*/ 0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4"/>
                    <a:gd name="T17" fmla="*/ 96 w 96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4">
                      <a:moveTo>
                        <a:pt x="96" y="0"/>
                      </a:moveTo>
                      <a:lnTo>
                        <a:pt x="0" y="94"/>
                      </a:lnTo>
                      <a:lnTo>
                        <a:pt x="96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78" name="Freeform 61"/>
                <p:cNvSpPr>
                  <a:spLocks/>
                </p:cNvSpPr>
                <p:nvPr/>
              </p:nvSpPr>
              <p:spPr bwMode="auto">
                <a:xfrm>
                  <a:off x="3061" y="2614"/>
                  <a:ext cx="228" cy="94"/>
                </a:xfrm>
                <a:custGeom>
                  <a:avLst/>
                  <a:gdLst>
                    <a:gd name="T0" fmla="*/ 0 w 228"/>
                    <a:gd name="T1" fmla="*/ 0 h 94"/>
                    <a:gd name="T2" fmla="*/ 0 w 228"/>
                    <a:gd name="T3" fmla="*/ 94 h 94"/>
                    <a:gd name="T4" fmla="*/ 130 w 228"/>
                    <a:gd name="T5" fmla="*/ 94 h 94"/>
                    <a:gd name="T6" fmla="*/ 228 w 228"/>
                    <a:gd name="T7" fmla="*/ 0 h 94"/>
                    <a:gd name="T8" fmla="*/ 0 w 228"/>
                    <a:gd name="T9" fmla="*/ 0 h 94"/>
                    <a:gd name="T10" fmla="*/ 0 w 228"/>
                    <a:gd name="T11" fmla="*/ 0 h 9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8"/>
                    <a:gd name="T19" fmla="*/ 0 h 94"/>
                    <a:gd name="T20" fmla="*/ 228 w 228"/>
                    <a:gd name="T21" fmla="*/ 94 h 9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8" h="94">
                      <a:moveTo>
                        <a:pt x="0" y="0"/>
                      </a:moveTo>
                      <a:lnTo>
                        <a:pt x="0" y="94"/>
                      </a:lnTo>
                      <a:lnTo>
                        <a:pt x="130" y="94"/>
                      </a:lnTo>
                      <a:lnTo>
                        <a:pt x="2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4475" name="Text Box 126"/>
              <p:cNvSpPr txBox="1">
                <a:spLocks noChangeArrowheads="1"/>
              </p:cNvSpPr>
              <p:nvPr/>
            </p:nvSpPr>
            <p:spPr bwMode="auto">
              <a:xfrm>
                <a:off x="2210181" y="5279708"/>
                <a:ext cx="3733408" cy="61573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2400" b="1" smtClean="0">
                    <a:solidFill>
                      <a:prstClr val="black"/>
                    </a:solidFill>
                    <a:latin typeface="Arial Black" pitchFamily="34" charset="0"/>
                  </a:rPr>
                  <a:t>金蝶云星空标准</a:t>
                </a:r>
                <a:r>
                  <a:rPr kumimoji="1" lang="zh-CN" altLang="en-US" sz="2400" b="1">
                    <a:solidFill>
                      <a:prstClr val="black"/>
                    </a:solidFill>
                    <a:latin typeface="Arial Black" pitchFamily="34" charset="0"/>
                  </a:rPr>
                  <a:t>产品</a:t>
                </a:r>
              </a:p>
            </p:txBody>
          </p:sp>
        </p:grpSp>
        <p:sp>
          <p:nvSpPr>
            <p:cNvPr id="14459" name="矩形 384"/>
            <p:cNvSpPr>
              <a:spLocks noChangeArrowheads="1"/>
            </p:cNvSpPr>
            <p:nvPr/>
          </p:nvSpPr>
          <p:spPr bwMode="auto">
            <a:xfrm>
              <a:off x="3242213" y="4876800"/>
              <a:ext cx="2350213" cy="533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58667"/>
              <a:r>
                <a:rPr lang="zh-CN" altLang="en-US" b="1" i="1">
                  <a:solidFill>
                    <a:srgbClr val="00B050"/>
                  </a:solidFill>
                </a:rPr>
                <a:t>开放的开发标准</a:t>
              </a:r>
              <a:endParaRPr lang="en-US" altLang="zh-CN" b="1" i="1">
                <a:solidFill>
                  <a:srgbClr val="00B050"/>
                </a:solidFill>
              </a:endParaRPr>
            </a:p>
          </p:txBody>
        </p:sp>
      </p:grpSp>
      <p:grpSp>
        <p:nvGrpSpPr>
          <p:cNvPr id="24" name="组合 198"/>
          <p:cNvGrpSpPr>
            <a:grpSpLocks/>
          </p:cNvGrpSpPr>
          <p:nvPr/>
        </p:nvGrpSpPr>
        <p:grpSpPr bwMode="auto">
          <a:xfrm>
            <a:off x="250827" y="1437086"/>
            <a:ext cx="8642350" cy="3294459"/>
            <a:chOff x="251520" y="1916832"/>
            <a:chExt cx="8640960" cy="4392488"/>
          </a:xfrm>
        </p:grpSpPr>
        <p:sp>
          <p:nvSpPr>
            <p:cNvPr id="407" name="矩形 406"/>
            <p:cNvSpPr/>
            <p:nvPr/>
          </p:nvSpPr>
          <p:spPr>
            <a:xfrm>
              <a:off x="251520" y="2204161"/>
              <a:ext cx="8640960" cy="4105159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457" name="矩形 407"/>
            <p:cNvSpPr>
              <a:spLocks noChangeArrowheads="1"/>
            </p:cNvSpPr>
            <p:nvPr/>
          </p:nvSpPr>
          <p:spPr bwMode="auto">
            <a:xfrm>
              <a:off x="3131840" y="1916832"/>
              <a:ext cx="2460397" cy="533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58667"/>
              <a:r>
                <a:rPr lang="zh-CN" altLang="en-US" b="1" i="1">
                  <a:solidFill>
                    <a:srgbClr val="FFC000"/>
                  </a:solidFill>
                </a:rPr>
                <a:t>开放的服务接口</a:t>
              </a:r>
              <a:endParaRPr lang="en-US" altLang="zh-CN" b="1" i="1">
                <a:solidFill>
                  <a:srgbClr val="FFC000"/>
                </a:solidFill>
              </a:endParaRPr>
            </a:p>
          </p:txBody>
        </p:sp>
      </p:grpSp>
      <p:grpSp>
        <p:nvGrpSpPr>
          <p:cNvPr id="25" name="组合 190"/>
          <p:cNvGrpSpPr>
            <a:grpSpLocks/>
          </p:cNvGrpSpPr>
          <p:nvPr/>
        </p:nvGrpSpPr>
        <p:grpSpPr bwMode="auto">
          <a:xfrm>
            <a:off x="-228600" y="3057537"/>
            <a:ext cx="4675188" cy="728663"/>
            <a:chOff x="-229009" y="4077072"/>
            <a:chExt cx="4675931" cy="971790"/>
          </a:xfrm>
        </p:grpSpPr>
        <p:sp>
          <p:nvSpPr>
            <p:cNvPr id="14414" name="AutoShape 75"/>
            <p:cNvSpPr>
              <a:spLocks noChangeArrowheads="1"/>
            </p:cNvSpPr>
            <p:nvPr/>
          </p:nvSpPr>
          <p:spPr bwMode="auto">
            <a:xfrm>
              <a:off x="2267744" y="4365104"/>
              <a:ext cx="210995" cy="683758"/>
            </a:xfrm>
            <a:prstGeom prst="cube">
              <a:avLst>
                <a:gd name="adj" fmla="val 25000"/>
              </a:avLst>
            </a:prstGeom>
            <a:gradFill rotWithShape="1">
              <a:gsLst>
                <a:gs pos="0">
                  <a:srgbClr val="4384D3"/>
                </a:gs>
                <a:gs pos="100000">
                  <a:srgbClr val="2C578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4415" name="组合 187"/>
            <p:cNvGrpSpPr>
              <a:grpSpLocks/>
            </p:cNvGrpSpPr>
            <p:nvPr/>
          </p:nvGrpSpPr>
          <p:grpSpPr bwMode="auto">
            <a:xfrm>
              <a:off x="-229009" y="4077072"/>
              <a:ext cx="4675931" cy="636743"/>
              <a:chOff x="-229009" y="4080763"/>
              <a:chExt cx="4675931" cy="636743"/>
            </a:xfrm>
          </p:grpSpPr>
          <p:grpSp>
            <p:nvGrpSpPr>
              <p:cNvPr id="14416" name="组合 295"/>
              <p:cNvGrpSpPr>
                <a:grpSpLocks/>
              </p:cNvGrpSpPr>
              <p:nvPr/>
            </p:nvGrpSpPr>
            <p:grpSpPr bwMode="auto">
              <a:xfrm>
                <a:off x="-229009" y="4125222"/>
                <a:ext cx="4675931" cy="592284"/>
                <a:chOff x="1061828" y="4292535"/>
                <a:chExt cx="4960552" cy="665559"/>
              </a:xfrm>
            </p:grpSpPr>
            <p:sp>
              <p:nvSpPr>
                <p:cNvPr id="297" name="AutoShape 145"/>
                <p:cNvSpPr>
                  <a:spLocks noChangeArrowheads="1"/>
                </p:cNvSpPr>
                <p:nvPr/>
              </p:nvSpPr>
              <p:spPr bwMode="auto">
                <a:xfrm>
                  <a:off x="1691793" y="4292537"/>
                  <a:ext cx="4330587" cy="665559"/>
                </a:xfrm>
                <a:prstGeom prst="cube">
                  <a:avLst>
                    <a:gd name="adj" fmla="val 31681"/>
                  </a:avLst>
                </a:prstGeom>
                <a:solidFill>
                  <a:srgbClr val="4384D3"/>
                </a:solid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8" name="Freeform 146"/>
                <p:cNvSpPr>
                  <a:spLocks/>
                </p:cNvSpPr>
                <p:nvPr/>
              </p:nvSpPr>
              <p:spPr bwMode="auto">
                <a:xfrm>
                  <a:off x="2000038" y="4326440"/>
                  <a:ext cx="458156" cy="124904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420" name="Group 147"/>
                <p:cNvGrpSpPr>
                  <a:grpSpLocks/>
                </p:cNvGrpSpPr>
                <p:nvPr/>
              </p:nvGrpSpPr>
              <p:grpSpPr bwMode="auto">
                <a:xfrm>
                  <a:off x="2086778" y="4353421"/>
                  <a:ext cx="282577" cy="68262"/>
                  <a:chOff x="1209" y="3072"/>
                  <a:chExt cx="257" cy="74"/>
                </a:xfrm>
              </p:grpSpPr>
              <p:sp>
                <p:nvSpPr>
                  <p:cNvPr id="333" name="Freeform 148"/>
                  <p:cNvSpPr>
                    <a:spLocks/>
                  </p:cNvSpPr>
                  <p:nvPr/>
                </p:nvSpPr>
                <p:spPr bwMode="auto">
                  <a:xfrm>
                    <a:off x="1207" y="3072"/>
                    <a:ext cx="78" cy="74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4" name="Freeform 149"/>
                  <p:cNvSpPr>
                    <a:spLocks/>
                  </p:cNvSpPr>
                  <p:nvPr/>
                </p:nvSpPr>
                <p:spPr bwMode="auto">
                  <a:xfrm>
                    <a:off x="1282" y="3072"/>
                    <a:ext cx="182" cy="74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00" name="Freeform 150"/>
                <p:cNvSpPr>
                  <a:spLocks/>
                </p:cNvSpPr>
                <p:nvPr/>
              </p:nvSpPr>
              <p:spPr bwMode="auto">
                <a:xfrm>
                  <a:off x="2405977" y="4326440"/>
                  <a:ext cx="456472" cy="124904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422" name="Group 151"/>
                <p:cNvGrpSpPr>
                  <a:grpSpLocks/>
                </p:cNvGrpSpPr>
                <p:nvPr/>
              </p:nvGrpSpPr>
              <p:grpSpPr bwMode="auto">
                <a:xfrm>
                  <a:off x="2493178" y="4353421"/>
                  <a:ext cx="282577" cy="68262"/>
                  <a:chOff x="1209" y="3072"/>
                  <a:chExt cx="257" cy="74"/>
                </a:xfrm>
              </p:grpSpPr>
              <p:sp>
                <p:nvSpPr>
                  <p:cNvPr id="331" name="Freeform 152"/>
                  <p:cNvSpPr>
                    <a:spLocks/>
                  </p:cNvSpPr>
                  <p:nvPr/>
                </p:nvSpPr>
                <p:spPr bwMode="auto">
                  <a:xfrm>
                    <a:off x="1209" y="3072"/>
                    <a:ext cx="77" cy="74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2" name="Freeform 153"/>
                  <p:cNvSpPr>
                    <a:spLocks/>
                  </p:cNvSpPr>
                  <p:nvPr/>
                </p:nvSpPr>
                <p:spPr bwMode="auto">
                  <a:xfrm>
                    <a:off x="1284" y="3072"/>
                    <a:ext cx="182" cy="74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02" name="Freeform 154"/>
                <p:cNvSpPr>
                  <a:spLocks/>
                </p:cNvSpPr>
                <p:nvPr/>
              </p:nvSpPr>
              <p:spPr bwMode="auto">
                <a:xfrm>
                  <a:off x="2811918" y="4326440"/>
                  <a:ext cx="458156" cy="124904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424" name="Group 155"/>
                <p:cNvGrpSpPr>
                  <a:grpSpLocks/>
                </p:cNvGrpSpPr>
                <p:nvPr/>
              </p:nvGrpSpPr>
              <p:grpSpPr bwMode="auto">
                <a:xfrm>
                  <a:off x="2897976" y="4353421"/>
                  <a:ext cx="284162" cy="68262"/>
                  <a:chOff x="1209" y="3072"/>
                  <a:chExt cx="257" cy="74"/>
                </a:xfrm>
              </p:grpSpPr>
              <p:sp>
                <p:nvSpPr>
                  <p:cNvPr id="329" name="Freeform 156"/>
                  <p:cNvSpPr>
                    <a:spLocks/>
                  </p:cNvSpPr>
                  <p:nvPr/>
                </p:nvSpPr>
                <p:spPr bwMode="auto">
                  <a:xfrm>
                    <a:off x="1209" y="3072"/>
                    <a:ext cx="78" cy="74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0" name="Freeform 157"/>
                  <p:cNvSpPr>
                    <a:spLocks/>
                  </p:cNvSpPr>
                  <p:nvPr/>
                </p:nvSpPr>
                <p:spPr bwMode="auto">
                  <a:xfrm>
                    <a:off x="1284" y="3072"/>
                    <a:ext cx="184" cy="74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04" name="Freeform 158"/>
                <p:cNvSpPr>
                  <a:spLocks/>
                </p:cNvSpPr>
                <p:nvPr/>
              </p:nvSpPr>
              <p:spPr bwMode="auto">
                <a:xfrm>
                  <a:off x="3217857" y="4326440"/>
                  <a:ext cx="458156" cy="124904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426" name="Group 159"/>
                <p:cNvGrpSpPr>
                  <a:grpSpLocks/>
                </p:cNvGrpSpPr>
                <p:nvPr/>
              </p:nvGrpSpPr>
              <p:grpSpPr bwMode="auto">
                <a:xfrm>
                  <a:off x="3304390" y="4353421"/>
                  <a:ext cx="282577" cy="68262"/>
                  <a:chOff x="1209" y="3072"/>
                  <a:chExt cx="257" cy="74"/>
                </a:xfrm>
              </p:grpSpPr>
              <p:sp>
                <p:nvSpPr>
                  <p:cNvPr id="327" name="Freeform 160"/>
                  <p:cNvSpPr>
                    <a:spLocks/>
                  </p:cNvSpPr>
                  <p:nvPr/>
                </p:nvSpPr>
                <p:spPr bwMode="auto">
                  <a:xfrm>
                    <a:off x="1207" y="3072"/>
                    <a:ext cx="78" cy="74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8" name="Freeform 161"/>
                  <p:cNvSpPr>
                    <a:spLocks/>
                  </p:cNvSpPr>
                  <p:nvPr/>
                </p:nvSpPr>
                <p:spPr bwMode="auto">
                  <a:xfrm>
                    <a:off x="1282" y="3072"/>
                    <a:ext cx="182" cy="74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06" name="Freeform 162"/>
                <p:cNvSpPr>
                  <a:spLocks/>
                </p:cNvSpPr>
                <p:nvPr/>
              </p:nvSpPr>
              <p:spPr bwMode="auto">
                <a:xfrm>
                  <a:off x="3623798" y="4326440"/>
                  <a:ext cx="458156" cy="124904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428" name="Group 163"/>
                <p:cNvGrpSpPr>
                  <a:grpSpLocks/>
                </p:cNvGrpSpPr>
                <p:nvPr/>
              </p:nvGrpSpPr>
              <p:grpSpPr bwMode="auto">
                <a:xfrm>
                  <a:off x="3710790" y="4353421"/>
                  <a:ext cx="282577" cy="68262"/>
                  <a:chOff x="1209" y="3072"/>
                  <a:chExt cx="257" cy="74"/>
                </a:xfrm>
              </p:grpSpPr>
              <p:sp>
                <p:nvSpPr>
                  <p:cNvPr id="325" name="Freeform 164"/>
                  <p:cNvSpPr>
                    <a:spLocks/>
                  </p:cNvSpPr>
                  <p:nvPr/>
                </p:nvSpPr>
                <p:spPr bwMode="auto">
                  <a:xfrm>
                    <a:off x="1211" y="3072"/>
                    <a:ext cx="77" cy="74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6" name="Freeform 165"/>
                  <p:cNvSpPr>
                    <a:spLocks/>
                  </p:cNvSpPr>
                  <p:nvPr/>
                </p:nvSpPr>
                <p:spPr bwMode="auto">
                  <a:xfrm>
                    <a:off x="1285" y="3072"/>
                    <a:ext cx="181" cy="74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08" name="Freeform 166"/>
                <p:cNvSpPr>
                  <a:spLocks/>
                </p:cNvSpPr>
                <p:nvPr/>
              </p:nvSpPr>
              <p:spPr bwMode="auto">
                <a:xfrm>
                  <a:off x="4029737" y="4326440"/>
                  <a:ext cx="458156" cy="124904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430" name="Group 167"/>
                <p:cNvGrpSpPr>
                  <a:grpSpLocks/>
                </p:cNvGrpSpPr>
                <p:nvPr/>
              </p:nvGrpSpPr>
              <p:grpSpPr bwMode="auto">
                <a:xfrm>
                  <a:off x="4117190" y="4353421"/>
                  <a:ext cx="282577" cy="68262"/>
                  <a:chOff x="1209" y="3072"/>
                  <a:chExt cx="257" cy="74"/>
                </a:xfrm>
              </p:grpSpPr>
              <p:sp>
                <p:nvSpPr>
                  <p:cNvPr id="323" name="Freeform 168"/>
                  <p:cNvSpPr>
                    <a:spLocks/>
                  </p:cNvSpPr>
                  <p:nvPr/>
                </p:nvSpPr>
                <p:spPr bwMode="auto">
                  <a:xfrm>
                    <a:off x="1209" y="3072"/>
                    <a:ext cx="77" cy="74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4" name="Freeform 169"/>
                  <p:cNvSpPr>
                    <a:spLocks/>
                  </p:cNvSpPr>
                  <p:nvPr/>
                </p:nvSpPr>
                <p:spPr bwMode="auto">
                  <a:xfrm>
                    <a:off x="1284" y="3072"/>
                    <a:ext cx="182" cy="74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10" name="Freeform 170"/>
                <p:cNvSpPr>
                  <a:spLocks/>
                </p:cNvSpPr>
                <p:nvPr/>
              </p:nvSpPr>
              <p:spPr bwMode="auto">
                <a:xfrm>
                  <a:off x="4435677" y="4326440"/>
                  <a:ext cx="458156" cy="124904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432" name="Group 171"/>
                <p:cNvGrpSpPr>
                  <a:grpSpLocks/>
                </p:cNvGrpSpPr>
                <p:nvPr/>
              </p:nvGrpSpPr>
              <p:grpSpPr bwMode="auto">
                <a:xfrm>
                  <a:off x="4521994" y="4353421"/>
                  <a:ext cx="284162" cy="68262"/>
                  <a:chOff x="1209" y="3072"/>
                  <a:chExt cx="257" cy="74"/>
                </a:xfrm>
              </p:grpSpPr>
              <p:sp>
                <p:nvSpPr>
                  <p:cNvPr id="321" name="Freeform 172"/>
                  <p:cNvSpPr>
                    <a:spLocks/>
                  </p:cNvSpPr>
                  <p:nvPr/>
                </p:nvSpPr>
                <p:spPr bwMode="auto">
                  <a:xfrm>
                    <a:off x="1209" y="3072"/>
                    <a:ext cx="78" cy="74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2" name="Freeform 173"/>
                  <p:cNvSpPr>
                    <a:spLocks/>
                  </p:cNvSpPr>
                  <p:nvPr/>
                </p:nvSpPr>
                <p:spPr bwMode="auto">
                  <a:xfrm>
                    <a:off x="1283" y="3072"/>
                    <a:ext cx="183" cy="74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12" name="Rectangle 174"/>
                <p:cNvSpPr>
                  <a:spLocks noChangeArrowheads="1"/>
                </p:cNvSpPr>
                <p:nvPr/>
              </p:nvSpPr>
              <p:spPr bwMode="auto">
                <a:xfrm>
                  <a:off x="1061828" y="4542345"/>
                  <a:ext cx="4527661" cy="3265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400" b="1" kern="0">
                      <a:solidFill>
                        <a:srgbClr val="FFFFFF"/>
                      </a:solidFill>
                      <a:latin typeface="黑体" pitchFamily="2" charset="-122"/>
                    </a:rPr>
                    <a:t>      </a:t>
                  </a:r>
                  <a:r>
                    <a:rPr lang="zh-CN" altLang="en-US" b="1" kern="0" smtClean="0">
                      <a:solidFill>
                        <a:srgbClr val="FFFFFF"/>
                      </a:solidFill>
                      <a:latin typeface="黑体" pitchFamily="2" charset="-122"/>
                    </a:rPr>
                    <a:t>金蝶云星空 </a:t>
                  </a:r>
                  <a:r>
                    <a:rPr lang="zh-CN" altLang="en-US" b="1" kern="0" dirty="0">
                      <a:solidFill>
                        <a:srgbClr val="FFFFFF"/>
                      </a:solidFill>
                      <a:latin typeface="黑体" pitchFamily="2" charset="-122"/>
                    </a:rPr>
                    <a:t>医药行业产品</a:t>
                  </a:r>
                </a:p>
              </p:txBody>
            </p:sp>
            <p:sp>
              <p:nvSpPr>
                <p:cNvPr id="313" name="Freeform 184"/>
                <p:cNvSpPr>
                  <a:spLocks/>
                </p:cNvSpPr>
                <p:nvPr/>
              </p:nvSpPr>
              <p:spPr bwMode="auto">
                <a:xfrm>
                  <a:off x="5193656" y="4342499"/>
                  <a:ext cx="458156" cy="124904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435" name="Group 185"/>
                <p:cNvGrpSpPr>
                  <a:grpSpLocks/>
                </p:cNvGrpSpPr>
                <p:nvPr/>
              </p:nvGrpSpPr>
              <p:grpSpPr bwMode="auto">
                <a:xfrm>
                  <a:off x="5280654" y="4369958"/>
                  <a:ext cx="282577" cy="68263"/>
                  <a:chOff x="1209" y="3072"/>
                  <a:chExt cx="257" cy="74"/>
                </a:xfrm>
              </p:grpSpPr>
              <p:sp>
                <p:nvSpPr>
                  <p:cNvPr id="319" name="Freeform 186"/>
                  <p:cNvSpPr>
                    <a:spLocks/>
                  </p:cNvSpPr>
                  <p:nvPr/>
                </p:nvSpPr>
                <p:spPr bwMode="auto">
                  <a:xfrm>
                    <a:off x="1211" y="3064"/>
                    <a:ext cx="77" cy="81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0" name="Freeform 187"/>
                  <p:cNvSpPr>
                    <a:spLocks/>
                  </p:cNvSpPr>
                  <p:nvPr/>
                </p:nvSpPr>
                <p:spPr bwMode="auto">
                  <a:xfrm>
                    <a:off x="1285" y="3064"/>
                    <a:ext cx="181" cy="8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15" name="Freeform 184"/>
                <p:cNvSpPr>
                  <a:spLocks/>
                </p:cNvSpPr>
                <p:nvPr/>
              </p:nvSpPr>
              <p:spPr bwMode="auto">
                <a:xfrm>
                  <a:off x="4818035" y="4337146"/>
                  <a:ext cx="458156" cy="126688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437" name="Group 185"/>
                <p:cNvGrpSpPr>
                  <a:grpSpLocks/>
                </p:cNvGrpSpPr>
                <p:nvPr/>
              </p:nvGrpSpPr>
              <p:grpSpPr bwMode="auto">
                <a:xfrm>
                  <a:off x="4905309" y="4365104"/>
                  <a:ext cx="282577" cy="68263"/>
                  <a:chOff x="1209" y="3072"/>
                  <a:chExt cx="257" cy="74"/>
                </a:xfrm>
              </p:grpSpPr>
              <p:sp>
                <p:nvSpPr>
                  <p:cNvPr id="317" name="Freeform 186"/>
                  <p:cNvSpPr>
                    <a:spLocks/>
                  </p:cNvSpPr>
                  <p:nvPr/>
                </p:nvSpPr>
                <p:spPr bwMode="auto">
                  <a:xfrm>
                    <a:off x="1209" y="3071"/>
                    <a:ext cx="77" cy="75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8" name="Freeform 187"/>
                  <p:cNvSpPr>
                    <a:spLocks/>
                  </p:cNvSpPr>
                  <p:nvPr/>
                </p:nvSpPr>
                <p:spPr bwMode="auto">
                  <a:xfrm>
                    <a:off x="1284" y="3071"/>
                    <a:ext cx="182" cy="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</p:grpSp>
          <p:sp>
            <p:nvSpPr>
              <p:cNvPr id="14417" name="矩形 385"/>
              <p:cNvSpPr>
                <a:spLocks noChangeArrowheads="1"/>
              </p:cNvSpPr>
              <p:nvPr/>
            </p:nvSpPr>
            <p:spPr bwMode="auto">
              <a:xfrm>
                <a:off x="1205921" y="4080763"/>
                <a:ext cx="2176861" cy="410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358667"/>
                <a:r>
                  <a:rPr lang="zh-CN" altLang="en-US" sz="1400" b="1" i="1">
                    <a:solidFill>
                      <a:srgbClr val="7030A0"/>
                    </a:solidFill>
                  </a:rPr>
                  <a:t>开放的模型接口</a:t>
                </a:r>
                <a:endParaRPr lang="en-US" altLang="zh-CN" sz="1400" b="1" i="1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197" name="组合 191"/>
          <p:cNvGrpSpPr>
            <a:grpSpLocks/>
          </p:cNvGrpSpPr>
          <p:nvPr/>
        </p:nvGrpSpPr>
        <p:grpSpPr bwMode="auto">
          <a:xfrm>
            <a:off x="4038613" y="2781301"/>
            <a:ext cx="4729163" cy="735806"/>
            <a:chOff x="4039305" y="3709093"/>
            <a:chExt cx="4728096" cy="979729"/>
          </a:xfrm>
        </p:grpSpPr>
        <p:sp>
          <p:nvSpPr>
            <p:cNvPr id="14372" name="AutoShape 106"/>
            <p:cNvSpPr>
              <a:spLocks noChangeArrowheads="1"/>
            </p:cNvSpPr>
            <p:nvPr/>
          </p:nvSpPr>
          <p:spPr bwMode="auto">
            <a:xfrm>
              <a:off x="6156176" y="4005064"/>
              <a:ext cx="210995" cy="683758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99CC00"/>
                </a:gs>
                <a:gs pos="50000">
                  <a:srgbClr val="658700"/>
                </a:gs>
                <a:gs pos="100000">
                  <a:srgbClr val="99CC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4373" name="组合 188"/>
            <p:cNvGrpSpPr>
              <a:grpSpLocks/>
            </p:cNvGrpSpPr>
            <p:nvPr/>
          </p:nvGrpSpPr>
          <p:grpSpPr bwMode="auto">
            <a:xfrm>
              <a:off x="4039305" y="3709093"/>
              <a:ext cx="4728096" cy="656325"/>
              <a:chOff x="3876353" y="3741242"/>
              <a:chExt cx="4728096" cy="656325"/>
            </a:xfrm>
          </p:grpSpPr>
          <p:grpSp>
            <p:nvGrpSpPr>
              <p:cNvPr id="14374" name="组合 334"/>
              <p:cNvGrpSpPr>
                <a:grpSpLocks/>
              </p:cNvGrpSpPr>
              <p:nvPr/>
            </p:nvGrpSpPr>
            <p:grpSpPr bwMode="auto">
              <a:xfrm>
                <a:off x="3876353" y="3804656"/>
                <a:ext cx="4728096" cy="592911"/>
                <a:chOff x="1006489" y="4292346"/>
                <a:chExt cx="5015891" cy="666263"/>
              </a:xfrm>
            </p:grpSpPr>
            <p:sp>
              <p:nvSpPr>
                <p:cNvPr id="336" name="AutoShape 145"/>
                <p:cNvSpPr>
                  <a:spLocks noChangeArrowheads="1"/>
                </p:cNvSpPr>
                <p:nvPr/>
              </p:nvSpPr>
              <p:spPr bwMode="auto">
                <a:xfrm>
                  <a:off x="1691776" y="4292345"/>
                  <a:ext cx="4330604" cy="666262"/>
                </a:xfrm>
                <a:prstGeom prst="cube">
                  <a:avLst>
                    <a:gd name="adj" fmla="val 31681"/>
                  </a:avLst>
                </a:prstGeom>
                <a:solidFill>
                  <a:srgbClr val="92D050"/>
                </a:solid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7" name="Freeform 146"/>
                <p:cNvSpPr>
                  <a:spLocks/>
                </p:cNvSpPr>
                <p:nvPr/>
              </p:nvSpPr>
              <p:spPr bwMode="auto">
                <a:xfrm>
                  <a:off x="1999901" y="4326193"/>
                  <a:ext cx="457980" cy="124701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378" name="Group 147"/>
                <p:cNvGrpSpPr>
                  <a:grpSpLocks/>
                </p:cNvGrpSpPr>
                <p:nvPr/>
              </p:nvGrpSpPr>
              <p:grpSpPr bwMode="auto">
                <a:xfrm>
                  <a:off x="2086778" y="4353421"/>
                  <a:ext cx="282577" cy="68262"/>
                  <a:chOff x="1209" y="3072"/>
                  <a:chExt cx="257" cy="74"/>
                </a:xfrm>
              </p:grpSpPr>
              <p:sp>
                <p:nvSpPr>
                  <p:cNvPr id="372" name="Freeform 148"/>
                  <p:cNvSpPr>
                    <a:spLocks/>
                  </p:cNvSpPr>
                  <p:nvPr/>
                </p:nvSpPr>
                <p:spPr bwMode="auto">
                  <a:xfrm>
                    <a:off x="1211" y="3070"/>
                    <a:ext cx="77" cy="75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3" name="Freeform 149"/>
                  <p:cNvSpPr>
                    <a:spLocks/>
                  </p:cNvSpPr>
                  <p:nvPr/>
                </p:nvSpPr>
                <p:spPr bwMode="auto">
                  <a:xfrm>
                    <a:off x="1285" y="3070"/>
                    <a:ext cx="181" cy="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39" name="Freeform 150"/>
                <p:cNvSpPr>
                  <a:spLocks/>
                </p:cNvSpPr>
                <p:nvPr/>
              </p:nvSpPr>
              <p:spPr bwMode="auto">
                <a:xfrm>
                  <a:off x="2405686" y="4326193"/>
                  <a:ext cx="457980" cy="124701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380" name="Group 151"/>
                <p:cNvGrpSpPr>
                  <a:grpSpLocks/>
                </p:cNvGrpSpPr>
                <p:nvPr/>
              </p:nvGrpSpPr>
              <p:grpSpPr bwMode="auto">
                <a:xfrm>
                  <a:off x="2493178" y="4353421"/>
                  <a:ext cx="282577" cy="68262"/>
                  <a:chOff x="1209" y="3072"/>
                  <a:chExt cx="257" cy="74"/>
                </a:xfrm>
              </p:grpSpPr>
              <p:sp>
                <p:nvSpPr>
                  <p:cNvPr id="370" name="Freeform 152"/>
                  <p:cNvSpPr>
                    <a:spLocks/>
                  </p:cNvSpPr>
                  <p:nvPr/>
                </p:nvSpPr>
                <p:spPr bwMode="auto">
                  <a:xfrm>
                    <a:off x="1209" y="3070"/>
                    <a:ext cx="77" cy="75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1" name="Freeform 153"/>
                  <p:cNvSpPr>
                    <a:spLocks/>
                  </p:cNvSpPr>
                  <p:nvPr/>
                </p:nvSpPr>
                <p:spPr bwMode="auto">
                  <a:xfrm>
                    <a:off x="1284" y="3070"/>
                    <a:ext cx="182" cy="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41" name="Freeform 154"/>
                <p:cNvSpPr>
                  <a:spLocks/>
                </p:cNvSpPr>
                <p:nvPr/>
              </p:nvSpPr>
              <p:spPr bwMode="auto">
                <a:xfrm>
                  <a:off x="2811469" y="4326193"/>
                  <a:ext cx="457980" cy="124701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382" name="Group 155"/>
                <p:cNvGrpSpPr>
                  <a:grpSpLocks/>
                </p:cNvGrpSpPr>
                <p:nvPr/>
              </p:nvGrpSpPr>
              <p:grpSpPr bwMode="auto">
                <a:xfrm>
                  <a:off x="2897976" y="4353421"/>
                  <a:ext cx="284162" cy="68262"/>
                  <a:chOff x="1209" y="3072"/>
                  <a:chExt cx="257" cy="74"/>
                </a:xfrm>
              </p:grpSpPr>
              <p:sp>
                <p:nvSpPr>
                  <p:cNvPr id="368" name="Freeform 156"/>
                  <p:cNvSpPr>
                    <a:spLocks/>
                  </p:cNvSpPr>
                  <p:nvPr/>
                </p:nvSpPr>
                <p:spPr bwMode="auto">
                  <a:xfrm>
                    <a:off x="1207" y="3070"/>
                    <a:ext cx="79" cy="75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9" name="Freeform 157"/>
                  <p:cNvSpPr>
                    <a:spLocks/>
                  </p:cNvSpPr>
                  <p:nvPr/>
                </p:nvSpPr>
                <p:spPr bwMode="auto">
                  <a:xfrm>
                    <a:off x="1283" y="3070"/>
                    <a:ext cx="183" cy="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43" name="Freeform 158"/>
                <p:cNvSpPr>
                  <a:spLocks/>
                </p:cNvSpPr>
                <p:nvPr/>
              </p:nvSpPr>
              <p:spPr bwMode="auto">
                <a:xfrm>
                  <a:off x="3218936" y="4326193"/>
                  <a:ext cx="456297" cy="124701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384" name="Group 159"/>
                <p:cNvGrpSpPr>
                  <a:grpSpLocks/>
                </p:cNvGrpSpPr>
                <p:nvPr/>
              </p:nvGrpSpPr>
              <p:grpSpPr bwMode="auto">
                <a:xfrm>
                  <a:off x="3304390" y="4353421"/>
                  <a:ext cx="282577" cy="68262"/>
                  <a:chOff x="1209" y="3072"/>
                  <a:chExt cx="257" cy="74"/>
                </a:xfrm>
              </p:grpSpPr>
              <p:sp>
                <p:nvSpPr>
                  <p:cNvPr id="366" name="Freeform 160"/>
                  <p:cNvSpPr>
                    <a:spLocks/>
                  </p:cNvSpPr>
                  <p:nvPr/>
                </p:nvSpPr>
                <p:spPr bwMode="auto">
                  <a:xfrm>
                    <a:off x="1209" y="3070"/>
                    <a:ext cx="77" cy="75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7" name="Freeform 161"/>
                  <p:cNvSpPr>
                    <a:spLocks/>
                  </p:cNvSpPr>
                  <p:nvPr/>
                </p:nvSpPr>
                <p:spPr bwMode="auto">
                  <a:xfrm>
                    <a:off x="1284" y="3070"/>
                    <a:ext cx="182" cy="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45" name="Freeform 162"/>
                <p:cNvSpPr>
                  <a:spLocks/>
                </p:cNvSpPr>
                <p:nvPr/>
              </p:nvSpPr>
              <p:spPr bwMode="auto">
                <a:xfrm>
                  <a:off x="3623036" y="4326193"/>
                  <a:ext cx="459664" cy="124701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386" name="Group 163"/>
                <p:cNvGrpSpPr>
                  <a:grpSpLocks/>
                </p:cNvGrpSpPr>
                <p:nvPr/>
              </p:nvGrpSpPr>
              <p:grpSpPr bwMode="auto">
                <a:xfrm>
                  <a:off x="3710790" y="4353421"/>
                  <a:ext cx="282577" cy="68262"/>
                  <a:chOff x="1209" y="3072"/>
                  <a:chExt cx="257" cy="74"/>
                </a:xfrm>
              </p:grpSpPr>
              <p:sp>
                <p:nvSpPr>
                  <p:cNvPr id="364" name="Freeform 164"/>
                  <p:cNvSpPr>
                    <a:spLocks/>
                  </p:cNvSpPr>
                  <p:nvPr/>
                </p:nvSpPr>
                <p:spPr bwMode="auto">
                  <a:xfrm>
                    <a:off x="1209" y="3070"/>
                    <a:ext cx="77" cy="75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5" name="Freeform 165"/>
                  <p:cNvSpPr>
                    <a:spLocks/>
                  </p:cNvSpPr>
                  <p:nvPr/>
                </p:nvSpPr>
                <p:spPr bwMode="auto">
                  <a:xfrm>
                    <a:off x="1284" y="3070"/>
                    <a:ext cx="182" cy="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47" name="Freeform 166"/>
                <p:cNvSpPr>
                  <a:spLocks/>
                </p:cNvSpPr>
                <p:nvPr/>
              </p:nvSpPr>
              <p:spPr bwMode="auto">
                <a:xfrm>
                  <a:off x="4030504" y="4326193"/>
                  <a:ext cx="456297" cy="124701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388" name="Group 167"/>
                <p:cNvGrpSpPr>
                  <a:grpSpLocks/>
                </p:cNvGrpSpPr>
                <p:nvPr/>
              </p:nvGrpSpPr>
              <p:grpSpPr bwMode="auto">
                <a:xfrm>
                  <a:off x="4117190" y="4353421"/>
                  <a:ext cx="282577" cy="68262"/>
                  <a:chOff x="1209" y="3072"/>
                  <a:chExt cx="257" cy="74"/>
                </a:xfrm>
              </p:grpSpPr>
              <p:sp>
                <p:nvSpPr>
                  <p:cNvPr id="362" name="Freeform 168"/>
                  <p:cNvSpPr>
                    <a:spLocks/>
                  </p:cNvSpPr>
                  <p:nvPr/>
                </p:nvSpPr>
                <p:spPr bwMode="auto">
                  <a:xfrm>
                    <a:off x="1207" y="3070"/>
                    <a:ext cx="78" cy="75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3" name="Freeform 169"/>
                  <p:cNvSpPr>
                    <a:spLocks/>
                  </p:cNvSpPr>
                  <p:nvPr/>
                </p:nvSpPr>
                <p:spPr bwMode="auto">
                  <a:xfrm>
                    <a:off x="1282" y="3070"/>
                    <a:ext cx="182" cy="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49" name="Freeform 170"/>
                <p:cNvSpPr>
                  <a:spLocks/>
                </p:cNvSpPr>
                <p:nvPr/>
              </p:nvSpPr>
              <p:spPr bwMode="auto">
                <a:xfrm>
                  <a:off x="4436288" y="4326193"/>
                  <a:ext cx="457980" cy="124701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390" name="Group 171"/>
                <p:cNvGrpSpPr>
                  <a:grpSpLocks/>
                </p:cNvGrpSpPr>
                <p:nvPr/>
              </p:nvGrpSpPr>
              <p:grpSpPr bwMode="auto">
                <a:xfrm>
                  <a:off x="4521994" y="4353421"/>
                  <a:ext cx="284162" cy="68262"/>
                  <a:chOff x="1209" y="3072"/>
                  <a:chExt cx="257" cy="74"/>
                </a:xfrm>
              </p:grpSpPr>
              <p:sp>
                <p:nvSpPr>
                  <p:cNvPr id="360" name="Freeform 172"/>
                  <p:cNvSpPr>
                    <a:spLocks/>
                  </p:cNvSpPr>
                  <p:nvPr/>
                </p:nvSpPr>
                <p:spPr bwMode="auto">
                  <a:xfrm>
                    <a:off x="1209" y="3070"/>
                    <a:ext cx="78" cy="75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1" name="Freeform 173"/>
                  <p:cNvSpPr>
                    <a:spLocks/>
                  </p:cNvSpPr>
                  <p:nvPr/>
                </p:nvSpPr>
                <p:spPr bwMode="auto">
                  <a:xfrm>
                    <a:off x="1284" y="3070"/>
                    <a:ext cx="184" cy="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51" name="Rectangle 174"/>
                <p:cNvSpPr>
                  <a:spLocks noChangeArrowheads="1"/>
                </p:cNvSpPr>
                <p:nvPr/>
              </p:nvSpPr>
              <p:spPr bwMode="auto">
                <a:xfrm>
                  <a:off x="1006489" y="4507901"/>
                  <a:ext cx="3571234" cy="3616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400" b="1" kern="0">
                      <a:solidFill>
                        <a:srgbClr val="FFFFFF"/>
                      </a:solidFill>
                      <a:latin typeface="黑体" pitchFamily="2" charset="-122"/>
                    </a:rPr>
                    <a:t>      </a:t>
                  </a:r>
                  <a:r>
                    <a:rPr lang="zh-CN" altLang="en-US" b="1" kern="0" smtClean="0">
                      <a:solidFill>
                        <a:srgbClr val="FFFFFF"/>
                      </a:solidFill>
                      <a:latin typeface="黑体" pitchFamily="2" charset="-122"/>
                    </a:rPr>
                    <a:t>金蝶云星空 </a:t>
                  </a:r>
                  <a:r>
                    <a:rPr lang="zh-CN" altLang="en-US" b="1" kern="0" dirty="0">
                      <a:solidFill>
                        <a:srgbClr val="FFFFFF"/>
                      </a:solidFill>
                      <a:latin typeface="黑体" pitchFamily="2" charset="-122"/>
                    </a:rPr>
                    <a:t>汽配行业产品</a:t>
                  </a:r>
                </a:p>
              </p:txBody>
            </p:sp>
            <p:sp>
              <p:nvSpPr>
                <p:cNvPr id="352" name="Freeform 184"/>
                <p:cNvSpPr>
                  <a:spLocks/>
                </p:cNvSpPr>
                <p:nvPr/>
              </p:nvSpPr>
              <p:spPr bwMode="auto">
                <a:xfrm>
                  <a:off x="5193975" y="4342225"/>
                  <a:ext cx="457980" cy="126483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393" name="Group 185"/>
                <p:cNvGrpSpPr>
                  <a:grpSpLocks/>
                </p:cNvGrpSpPr>
                <p:nvPr/>
              </p:nvGrpSpPr>
              <p:grpSpPr bwMode="auto">
                <a:xfrm>
                  <a:off x="5280654" y="4369958"/>
                  <a:ext cx="282577" cy="68263"/>
                  <a:chOff x="1209" y="3072"/>
                  <a:chExt cx="257" cy="74"/>
                </a:xfrm>
              </p:grpSpPr>
              <p:sp>
                <p:nvSpPr>
                  <p:cNvPr id="358" name="Freeform 186"/>
                  <p:cNvSpPr>
                    <a:spLocks/>
                  </p:cNvSpPr>
                  <p:nvPr/>
                </p:nvSpPr>
                <p:spPr bwMode="auto">
                  <a:xfrm>
                    <a:off x="1207" y="3071"/>
                    <a:ext cx="78" cy="75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59" name="Freeform 187"/>
                  <p:cNvSpPr>
                    <a:spLocks/>
                  </p:cNvSpPr>
                  <p:nvPr/>
                </p:nvSpPr>
                <p:spPr bwMode="auto">
                  <a:xfrm>
                    <a:off x="1282" y="3071"/>
                    <a:ext cx="182" cy="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354" name="Freeform 184"/>
                <p:cNvSpPr>
                  <a:spLocks/>
                </p:cNvSpPr>
                <p:nvPr/>
              </p:nvSpPr>
              <p:spPr bwMode="auto">
                <a:xfrm>
                  <a:off x="4818498" y="4336882"/>
                  <a:ext cx="457980" cy="126482"/>
                </a:xfrm>
                <a:custGeom>
                  <a:avLst/>
                  <a:gdLst/>
                  <a:ahLst/>
                  <a:cxnLst>
                    <a:cxn ang="0">
                      <a:pos x="0" y="177"/>
                    </a:cxn>
                    <a:cxn ang="0">
                      <a:pos x="177" y="0"/>
                    </a:cxn>
                    <a:cxn ang="0">
                      <a:pos x="514" y="0"/>
                    </a:cxn>
                    <a:cxn ang="0">
                      <a:pos x="336" y="177"/>
                    </a:cxn>
                    <a:cxn ang="0">
                      <a:pos x="0" y="177"/>
                    </a:cxn>
                  </a:cxnLst>
                  <a:rect l="0" t="0" r="r" b="b"/>
                  <a:pathLst>
                    <a:path w="515" h="178">
                      <a:moveTo>
                        <a:pt x="0" y="177"/>
                      </a:moveTo>
                      <a:lnTo>
                        <a:pt x="177" y="0"/>
                      </a:lnTo>
                      <a:lnTo>
                        <a:pt x="514" y="0"/>
                      </a:lnTo>
                      <a:lnTo>
                        <a:pt x="336" y="177"/>
                      </a:lnTo>
                      <a:lnTo>
                        <a:pt x="0" y="177"/>
                      </a:lnTo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3175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4395" name="Group 185"/>
                <p:cNvGrpSpPr>
                  <a:grpSpLocks/>
                </p:cNvGrpSpPr>
                <p:nvPr/>
              </p:nvGrpSpPr>
              <p:grpSpPr bwMode="auto">
                <a:xfrm>
                  <a:off x="4905309" y="4365104"/>
                  <a:ext cx="282577" cy="68263"/>
                  <a:chOff x="1209" y="3072"/>
                  <a:chExt cx="257" cy="74"/>
                </a:xfrm>
              </p:grpSpPr>
              <p:sp>
                <p:nvSpPr>
                  <p:cNvPr id="356" name="Freeform 186"/>
                  <p:cNvSpPr>
                    <a:spLocks/>
                  </p:cNvSpPr>
                  <p:nvPr/>
                </p:nvSpPr>
                <p:spPr bwMode="auto">
                  <a:xfrm>
                    <a:off x="1211" y="3070"/>
                    <a:ext cx="77" cy="70"/>
                  </a:xfrm>
                  <a:custGeom>
                    <a:avLst/>
                    <a:gdLst/>
                    <a:ahLst/>
                    <a:cxnLst>
                      <a:cxn ang="0">
                        <a:pos x="75" y="0"/>
                      </a:cxn>
                      <a:cxn ang="0">
                        <a:pos x="0" y="75"/>
                      </a:cxn>
                      <a:cxn ang="0">
                        <a:pos x="75" y="75"/>
                      </a:cxn>
                      <a:cxn ang="0">
                        <a:pos x="75" y="0"/>
                      </a:cxn>
                    </a:cxnLst>
                    <a:rect l="0" t="0" r="r" b="b"/>
                    <a:pathLst>
                      <a:path w="76" h="76">
                        <a:moveTo>
                          <a:pt x="75" y="0"/>
                        </a:moveTo>
                        <a:lnTo>
                          <a:pt x="0" y="75"/>
                        </a:lnTo>
                        <a:lnTo>
                          <a:pt x="75" y="75"/>
                        </a:lnTo>
                        <a:lnTo>
                          <a:pt x="75" y="0"/>
                        </a:lnTo>
                      </a:path>
                    </a:pathLst>
                  </a:custGeom>
                  <a:solidFill>
                    <a:srgbClr val="777777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57" name="Freeform 187"/>
                  <p:cNvSpPr>
                    <a:spLocks/>
                  </p:cNvSpPr>
                  <p:nvPr/>
                </p:nvSpPr>
                <p:spPr bwMode="auto">
                  <a:xfrm>
                    <a:off x="1285" y="3070"/>
                    <a:ext cx="181" cy="7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75"/>
                      </a:cxn>
                      <a:cxn ang="0">
                        <a:pos x="100" y="75"/>
                      </a:cxn>
                      <a:cxn ang="0">
                        <a:pos x="177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78" h="76">
                        <a:moveTo>
                          <a:pt x="0" y="0"/>
                        </a:moveTo>
                        <a:lnTo>
                          <a:pt x="0" y="75"/>
                        </a:lnTo>
                        <a:lnTo>
                          <a:pt x="100" y="75"/>
                        </a:lnTo>
                        <a:lnTo>
                          <a:pt x="177" y="0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B2B2B2"/>
                      </a:gs>
                      <a:gs pos="100000">
                        <a:srgbClr val="858585"/>
                      </a:gs>
                    </a:gsLst>
                    <a:lin ang="5400000" scaled="1"/>
                  </a:gra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</p:grpSp>
          <p:sp>
            <p:nvSpPr>
              <p:cNvPr id="14375" name="矩形 386"/>
              <p:cNvSpPr>
                <a:spLocks noChangeArrowheads="1"/>
              </p:cNvSpPr>
              <p:nvPr/>
            </p:nvSpPr>
            <p:spPr bwMode="auto">
              <a:xfrm>
                <a:off x="5550010" y="3741242"/>
                <a:ext cx="2298164" cy="450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358667"/>
                <a:r>
                  <a:rPr lang="zh-CN" altLang="en-US" sz="1600" b="1" i="1">
                    <a:solidFill>
                      <a:srgbClr val="7030A0"/>
                    </a:solidFill>
                  </a:rPr>
                  <a:t>开放的模型接口</a:t>
                </a:r>
                <a:endParaRPr lang="en-US" altLang="zh-CN" sz="1600" b="1" i="1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210" name="组合 264"/>
          <p:cNvGrpSpPr>
            <a:grpSpLocks/>
          </p:cNvGrpSpPr>
          <p:nvPr/>
        </p:nvGrpSpPr>
        <p:grpSpPr bwMode="auto">
          <a:xfrm>
            <a:off x="228600" y="571512"/>
            <a:ext cx="4267200" cy="1132285"/>
            <a:chOff x="228600" y="762000"/>
            <a:chExt cx="4267201" cy="1509695"/>
          </a:xfrm>
        </p:grpSpPr>
        <p:grpSp>
          <p:nvGrpSpPr>
            <p:cNvPr id="14360" name="组合 199"/>
            <p:cNvGrpSpPr>
              <a:grpSpLocks/>
            </p:cNvGrpSpPr>
            <p:nvPr/>
          </p:nvGrpSpPr>
          <p:grpSpPr bwMode="auto">
            <a:xfrm>
              <a:off x="228600" y="762000"/>
              <a:ext cx="4267201" cy="1204591"/>
              <a:chOff x="228600" y="762000"/>
              <a:chExt cx="4267201" cy="1204591"/>
            </a:xfrm>
          </p:grpSpPr>
          <p:pic>
            <p:nvPicPr>
              <p:cNvPr id="14362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4823" y="981075"/>
                <a:ext cx="1026255" cy="657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63" name="Picture 15" descr="http://www.sjbijia.com/upfile/ProductPic/19/ce7269be9228b2c4ee46f0b04f5891bd3711ba12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" y="835025"/>
                <a:ext cx="1501089" cy="949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64" name="Picture 2" descr="http://img.hqbpc.com/pro/2011/04/15070502043939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5200" y="914400"/>
                <a:ext cx="944071" cy="766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65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1800" y="908050"/>
                <a:ext cx="360779" cy="730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66" name="矩形 396"/>
              <p:cNvSpPr>
                <a:spLocks noChangeArrowheads="1"/>
              </p:cNvSpPr>
              <p:nvPr/>
            </p:nvSpPr>
            <p:spPr bwMode="auto">
              <a:xfrm>
                <a:off x="746931" y="1636058"/>
                <a:ext cx="441146" cy="328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b="1">
                    <a:solidFill>
                      <a:prstClr val="black"/>
                    </a:solidFill>
                  </a:rPr>
                  <a:t>Ipad</a:t>
                </a:r>
                <a:endParaRPr lang="zh-CN" altLang="en-US" sz="10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367" name="矩形 397"/>
              <p:cNvSpPr>
                <a:spLocks noChangeArrowheads="1"/>
              </p:cNvSpPr>
              <p:nvPr/>
            </p:nvSpPr>
            <p:spPr bwMode="auto">
              <a:xfrm>
                <a:off x="3581400" y="1636058"/>
                <a:ext cx="569387" cy="328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b="1">
                    <a:solidFill>
                      <a:prstClr val="black"/>
                    </a:solidFill>
                  </a:rPr>
                  <a:t>Iphone</a:t>
                </a:r>
                <a:endParaRPr lang="zh-CN" altLang="en-US" sz="10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368" name="矩形 398"/>
              <p:cNvSpPr>
                <a:spLocks noChangeArrowheads="1"/>
              </p:cNvSpPr>
              <p:nvPr/>
            </p:nvSpPr>
            <p:spPr bwMode="auto">
              <a:xfrm>
                <a:off x="1606824" y="1633180"/>
                <a:ext cx="889987" cy="328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b="1">
                    <a:solidFill>
                      <a:prstClr val="black"/>
                    </a:solidFill>
                  </a:rPr>
                  <a:t>Android</a:t>
                </a:r>
                <a:r>
                  <a:rPr lang="zh-CN" altLang="en-US" sz="1000" b="1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000" b="1">
                    <a:solidFill>
                      <a:prstClr val="black"/>
                    </a:solidFill>
                  </a:rPr>
                  <a:t>pad</a:t>
                </a:r>
                <a:endParaRPr lang="zh-CN" altLang="en-US" sz="10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4369" name="矩形 399"/>
              <p:cNvSpPr>
                <a:spLocks noChangeArrowheads="1"/>
              </p:cNvSpPr>
              <p:nvPr/>
            </p:nvSpPr>
            <p:spPr bwMode="auto">
              <a:xfrm>
                <a:off x="2590800" y="1638300"/>
                <a:ext cx="1018227" cy="328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b="1">
                    <a:solidFill>
                      <a:prstClr val="black"/>
                    </a:solidFill>
                  </a:rPr>
                  <a:t>Android</a:t>
                </a:r>
                <a:r>
                  <a:rPr lang="zh-CN" altLang="en-US" sz="1000" b="1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000" b="1">
                    <a:solidFill>
                      <a:prstClr val="black"/>
                    </a:solidFill>
                  </a:rPr>
                  <a:t>phone</a:t>
                </a:r>
                <a:endParaRPr lang="zh-CN" altLang="en-US" sz="10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矩形 400"/>
              <p:cNvSpPr/>
              <p:nvPr/>
            </p:nvSpPr>
            <p:spPr>
              <a:xfrm>
                <a:off x="228600" y="762000"/>
                <a:ext cx="4267201" cy="11540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71" name="矩形 402"/>
              <p:cNvSpPr>
                <a:spLocks noChangeArrowheads="1"/>
              </p:cNvSpPr>
              <p:nvPr/>
            </p:nvSpPr>
            <p:spPr bwMode="auto">
              <a:xfrm>
                <a:off x="700635" y="762000"/>
                <a:ext cx="1217000" cy="533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b="1">
                    <a:solidFill>
                      <a:srgbClr val="FF0000"/>
                    </a:solidFill>
                  </a:rPr>
                  <a:t>移动终端</a:t>
                </a:r>
              </a:p>
            </p:txBody>
          </p:sp>
        </p:grpSp>
        <p:pic>
          <p:nvPicPr>
            <p:cNvPr id="1436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844824"/>
              <a:ext cx="538427" cy="426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2" name="组合 265"/>
          <p:cNvGrpSpPr>
            <a:grpSpLocks/>
          </p:cNvGrpSpPr>
          <p:nvPr/>
        </p:nvGrpSpPr>
        <p:grpSpPr bwMode="auto">
          <a:xfrm>
            <a:off x="4648200" y="519115"/>
            <a:ext cx="2647950" cy="1184672"/>
            <a:chOff x="4648200" y="691662"/>
            <a:chExt cx="2647427" cy="1580033"/>
          </a:xfrm>
        </p:grpSpPr>
        <p:grpSp>
          <p:nvGrpSpPr>
            <p:cNvPr id="14354" name="组合 259"/>
            <p:cNvGrpSpPr>
              <a:grpSpLocks/>
            </p:cNvGrpSpPr>
            <p:nvPr/>
          </p:nvGrpSpPr>
          <p:grpSpPr bwMode="auto">
            <a:xfrm>
              <a:off x="4648200" y="691662"/>
              <a:ext cx="2647427" cy="1238738"/>
              <a:chOff x="4648200" y="691662"/>
              <a:chExt cx="2647427" cy="1238738"/>
            </a:xfrm>
          </p:grpSpPr>
          <p:pic>
            <p:nvPicPr>
              <p:cNvPr id="14356" name="Picture 2" descr="http://img5.pcpop.com/ProductImages/Original/4/4145/004145602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0212" y="908050"/>
                <a:ext cx="1415415" cy="1022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57" name="Picture 4" descr="http://img5.pcpop.com/ProductImages/Original/3/3445/003445404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7767" y="1052735"/>
                <a:ext cx="1056804" cy="8046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2" name="矩形 401"/>
              <p:cNvSpPr/>
              <p:nvPr/>
            </p:nvSpPr>
            <p:spPr>
              <a:xfrm>
                <a:off x="4648200" y="761533"/>
                <a:ext cx="2602986" cy="115445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59" name="矩形 403"/>
              <p:cNvSpPr>
                <a:spLocks noChangeArrowheads="1"/>
              </p:cNvSpPr>
              <p:nvPr/>
            </p:nvSpPr>
            <p:spPr bwMode="auto">
              <a:xfrm>
                <a:off x="4881008" y="691662"/>
                <a:ext cx="2256903" cy="451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>
                    <a:solidFill>
                      <a:srgbClr val="002060"/>
                    </a:solidFill>
                  </a:rPr>
                  <a:t>桌面终端（</a:t>
                </a:r>
                <a:r>
                  <a:rPr lang="en-US" altLang="zh-CN" sz="1600" b="1">
                    <a:solidFill>
                      <a:srgbClr val="002060"/>
                    </a:solidFill>
                  </a:rPr>
                  <a:t>GUI</a:t>
                </a:r>
                <a:r>
                  <a:rPr lang="zh-CN" altLang="en-US" sz="1600" b="1">
                    <a:solidFill>
                      <a:srgbClr val="002060"/>
                    </a:solidFill>
                  </a:rPr>
                  <a:t>和</a:t>
                </a:r>
                <a:r>
                  <a:rPr lang="en-US" altLang="zh-CN" sz="1600" b="1">
                    <a:solidFill>
                      <a:srgbClr val="002060"/>
                    </a:solidFill>
                  </a:rPr>
                  <a:t>WEB</a:t>
                </a:r>
                <a:r>
                  <a:rPr lang="zh-CN" altLang="en-US" sz="1600" b="1">
                    <a:solidFill>
                      <a:srgbClr val="002060"/>
                    </a:solidFill>
                  </a:rPr>
                  <a:t>）</a:t>
                </a:r>
              </a:p>
            </p:txBody>
          </p:sp>
        </p:grpSp>
        <p:pic>
          <p:nvPicPr>
            <p:cNvPr id="14355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844824"/>
              <a:ext cx="538427" cy="426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4" name="组合 266"/>
          <p:cNvGrpSpPr>
            <a:grpSpLocks/>
          </p:cNvGrpSpPr>
          <p:nvPr/>
        </p:nvGrpSpPr>
        <p:grpSpPr bwMode="auto">
          <a:xfrm>
            <a:off x="7543800" y="571512"/>
            <a:ext cx="1371600" cy="1132285"/>
            <a:chOff x="7543800" y="762000"/>
            <a:chExt cx="1371600" cy="1509695"/>
          </a:xfrm>
        </p:grpSpPr>
        <p:grpSp>
          <p:nvGrpSpPr>
            <p:cNvPr id="14349" name="组合 260"/>
            <p:cNvGrpSpPr>
              <a:grpSpLocks/>
            </p:cNvGrpSpPr>
            <p:nvPr/>
          </p:nvGrpSpPr>
          <p:grpSpPr bwMode="auto">
            <a:xfrm>
              <a:off x="7543800" y="762000"/>
              <a:ext cx="1371600" cy="1154099"/>
              <a:chOff x="7543800" y="762000"/>
              <a:chExt cx="1371600" cy="1154099"/>
            </a:xfrm>
          </p:grpSpPr>
          <p:pic>
            <p:nvPicPr>
              <p:cNvPr id="14351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6200" y="976911"/>
                <a:ext cx="1066800" cy="867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52" name="矩形 404"/>
              <p:cNvSpPr>
                <a:spLocks noChangeArrowheads="1"/>
              </p:cNvSpPr>
              <p:nvPr/>
            </p:nvSpPr>
            <p:spPr bwMode="auto">
              <a:xfrm>
                <a:off x="7696200" y="762000"/>
                <a:ext cx="1195754" cy="410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1400" b="1">
                    <a:solidFill>
                      <a:srgbClr val="00B050"/>
                    </a:solidFill>
                  </a:rPr>
                  <a:t>手持终端</a:t>
                </a:r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7543800" y="762000"/>
                <a:ext cx="1371600" cy="11540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435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368" y="1844824"/>
              <a:ext cx="538427" cy="426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3" name="矩形 202"/>
          <p:cNvSpPr/>
          <p:nvPr/>
        </p:nvSpPr>
        <p:spPr>
          <a:xfrm>
            <a:off x="1" y="4573191"/>
            <a:ext cx="9036050" cy="571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>
              <a:buFont typeface="Wingdings" pitchFamily="2" charset="2"/>
              <a:buChar char="l"/>
            </a:pP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</a:rPr>
              <a:t>开放的</a:t>
            </a:r>
            <a:r>
              <a:rPr lang="en-US" altLang="zh-CN" b="1" dirty="0">
                <a:solidFill>
                  <a:prstClr val="white"/>
                </a:solidFill>
                <a:latin typeface="微软雅黑" pitchFamily="34" charset="-122"/>
              </a:rPr>
              <a:t>ERP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</a:rPr>
              <a:t>生态链</a:t>
            </a:r>
            <a:r>
              <a:rPr lang="en-US" altLang="zh-CN" b="1" dirty="0">
                <a:solidFill>
                  <a:prstClr val="white"/>
                </a:solidFill>
                <a:latin typeface="微软雅黑" pitchFamily="34" charset="-122"/>
              </a:rPr>
              <a:t>N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</a:rPr>
              <a:t>层差量化开发模型，实现标准、行业、伙伴、客户定制开发成果的隔离及特性应用组合。</a:t>
            </a:r>
          </a:p>
        </p:txBody>
      </p:sp>
    </p:spTree>
    <p:extLst>
      <p:ext uri="{BB962C8B-B14F-4D97-AF65-F5344CB8AC3E}">
        <p14:creationId xmlns:p14="http://schemas.microsoft.com/office/powerpoint/2010/main" val="32033918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443881" y="123478"/>
            <a:ext cx="8403269" cy="525528"/>
          </a:xfrm>
        </p:spPr>
        <p:txBody>
          <a:bodyPr>
            <a:normAutofit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金蝶云星空 技术平台</a:t>
            </a:r>
            <a:r>
              <a:rPr smtClean="0">
                <a:latin typeface="微软雅黑" pitchFamily="34" charset="-122"/>
                <a:ea typeface="微软雅黑" pitchFamily="34" charset="-122"/>
              </a:rPr>
              <a:t>标准性</a:t>
            </a:r>
          </a:p>
        </p:txBody>
      </p:sp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452450" y="706043"/>
            <a:ext cx="8004175" cy="3504009"/>
            <a:chOff x="107950" y="762000"/>
            <a:chExt cx="8748713" cy="5302250"/>
          </a:xfrm>
        </p:grpSpPr>
        <p:pic>
          <p:nvPicPr>
            <p:cNvPr id="15365" name="图片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0" y="762000"/>
              <a:ext cx="7158038" cy="518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6" name="圆角矩形​​标注 4"/>
            <p:cNvSpPr>
              <a:spLocks noChangeArrowheads="1"/>
            </p:cNvSpPr>
            <p:nvPr/>
          </p:nvSpPr>
          <p:spPr bwMode="auto">
            <a:xfrm>
              <a:off x="107950" y="1700658"/>
              <a:ext cx="1476627" cy="467396"/>
            </a:xfrm>
            <a:prstGeom prst="wedgeRoundRectCallout">
              <a:avLst>
                <a:gd name="adj1" fmla="val 42458"/>
                <a:gd name="adj2" fmla="val 127352"/>
                <a:gd name="adj3" fmla="val 16667"/>
              </a:avLst>
            </a:prstGeom>
            <a:solidFill>
              <a:schemeClr val="tx1">
                <a:lumMod val="75000"/>
                <a:lumOff val="25000"/>
                <a:alpha val="28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SzPct val="80000"/>
              </a:pPr>
              <a:r>
                <a:rPr lang="zh-CN" altLang="en-US" sz="1200">
                  <a:solidFill>
                    <a:prstClr val="white"/>
                  </a:solidFill>
                  <a:latin typeface="Arial" pitchFamily="34" charset="0"/>
                  <a:ea typeface="微软雅黑" pitchFamily="34" charset="-122"/>
                </a:rPr>
                <a:t>业务元素库</a:t>
              </a:r>
            </a:p>
          </p:txBody>
        </p:sp>
        <p:sp>
          <p:nvSpPr>
            <p:cNvPr id="15367" name="圆角矩形​​标注 6"/>
            <p:cNvSpPr>
              <a:spLocks noChangeArrowheads="1"/>
            </p:cNvSpPr>
            <p:nvPr/>
          </p:nvSpPr>
          <p:spPr bwMode="auto">
            <a:xfrm>
              <a:off x="3059469" y="3212242"/>
              <a:ext cx="1478362" cy="467396"/>
            </a:xfrm>
            <a:prstGeom prst="wedgeRoundRectCallout">
              <a:avLst>
                <a:gd name="adj1" fmla="val 42458"/>
                <a:gd name="adj2" fmla="val 127352"/>
                <a:gd name="adj3" fmla="val 16667"/>
              </a:avLst>
            </a:prstGeom>
            <a:solidFill>
              <a:schemeClr val="tx1">
                <a:lumMod val="75000"/>
                <a:lumOff val="25000"/>
                <a:alpha val="28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SzPct val="80000"/>
              </a:pPr>
              <a:r>
                <a:rPr lang="zh-CN" altLang="en-US" sz="1200">
                  <a:solidFill>
                    <a:prstClr val="white"/>
                  </a:solidFill>
                  <a:ea typeface="微软雅黑" pitchFamily="34" charset="-122"/>
                </a:rPr>
                <a:t>业务操作库</a:t>
              </a:r>
            </a:p>
          </p:txBody>
        </p:sp>
        <p:sp>
          <p:nvSpPr>
            <p:cNvPr id="15368" name="圆角矩形​​标注 7"/>
            <p:cNvSpPr>
              <a:spLocks noChangeArrowheads="1"/>
            </p:cNvSpPr>
            <p:nvPr/>
          </p:nvSpPr>
          <p:spPr bwMode="auto">
            <a:xfrm>
              <a:off x="7380035" y="1990724"/>
              <a:ext cx="1476628" cy="467396"/>
            </a:xfrm>
            <a:prstGeom prst="wedgeRoundRectCallout">
              <a:avLst>
                <a:gd name="adj1" fmla="val -59963"/>
                <a:gd name="adj2" fmla="val 187125"/>
                <a:gd name="adj3" fmla="val 16667"/>
              </a:avLst>
            </a:prstGeom>
            <a:solidFill>
              <a:schemeClr val="tx1">
                <a:lumMod val="75000"/>
                <a:lumOff val="25000"/>
                <a:alpha val="28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SzPct val="80000"/>
              </a:pPr>
              <a:r>
                <a:rPr lang="zh-CN" altLang="en-US" sz="1200">
                  <a:solidFill>
                    <a:prstClr val="white"/>
                  </a:solidFill>
                  <a:ea typeface="微软雅黑" pitchFamily="34" charset="-122"/>
                </a:rPr>
                <a:t>业务模型及实例</a:t>
              </a:r>
            </a:p>
          </p:txBody>
        </p:sp>
        <p:pic>
          <p:nvPicPr>
            <p:cNvPr id="15369" name="图片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3175" y="3933825"/>
              <a:ext cx="2708275" cy="213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0" name="圆角矩形​​标注 9"/>
            <p:cNvSpPr>
              <a:spLocks noChangeArrowheads="1"/>
            </p:cNvSpPr>
            <p:nvPr/>
          </p:nvSpPr>
          <p:spPr bwMode="auto">
            <a:xfrm>
              <a:off x="4121391" y="4507626"/>
              <a:ext cx="1476628" cy="467396"/>
            </a:xfrm>
            <a:prstGeom prst="wedgeRoundRectCallout">
              <a:avLst>
                <a:gd name="adj1" fmla="val 42458"/>
                <a:gd name="adj2" fmla="val 127352"/>
                <a:gd name="adj3" fmla="val 16667"/>
              </a:avLst>
            </a:prstGeom>
            <a:solidFill>
              <a:schemeClr val="tx1">
                <a:lumMod val="75000"/>
                <a:lumOff val="25000"/>
                <a:alpha val="28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SzPct val="80000"/>
              </a:pPr>
              <a:r>
                <a:rPr lang="zh-CN" altLang="en-US" sz="1200">
                  <a:solidFill>
                    <a:prstClr val="white"/>
                  </a:solidFill>
                  <a:ea typeface="微软雅黑" pitchFamily="34" charset="-122"/>
                </a:rPr>
                <a:t>业务逻辑服务库</a:t>
              </a:r>
            </a:p>
          </p:txBody>
        </p:sp>
      </p:grpSp>
      <p:sp>
        <p:nvSpPr>
          <p:cNvPr id="13" name="Rectangle 52"/>
          <p:cNvSpPr>
            <a:spLocks noChangeArrowheads="1"/>
          </p:cNvSpPr>
          <p:nvPr/>
        </p:nvSpPr>
        <p:spPr bwMode="ltGray">
          <a:xfrm>
            <a:off x="0" y="4509417"/>
            <a:ext cx="9144000" cy="630238"/>
          </a:xfrm>
          <a:prstGeom prst="roundRect">
            <a:avLst>
              <a:gd name="adj" fmla="val 104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>
              <a:buFont typeface="Wingdings" pitchFamily="2" charset="2"/>
              <a:buChar char="l"/>
            </a:pP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独创的动态领域模型，抽象了</a:t>
            </a:r>
            <a:r>
              <a:rPr lang="en-US" altLang="zh-CN" sz="1600" b="1" dirty="0">
                <a:solidFill>
                  <a:prstClr val="white"/>
                </a:solidFill>
                <a:latin typeface="微软雅黑" pitchFamily="34" charset="-122"/>
              </a:rPr>
              <a:t>28</a:t>
            </a: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种标准</a:t>
            </a:r>
            <a:r>
              <a:rPr lang="en-US" altLang="zh-CN" sz="1600" b="1" dirty="0">
                <a:solidFill>
                  <a:prstClr val="white"/>
                </a:solidFill>
                <a:latin typeface="微软雅黑" pitchFamily="34" charset="-122"/>
              </a:rPr>
              <a:t>ERP</a:t>
            </a: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领域模型、</a:t>
            </a:r>
            <a:r>
              <a:rPr lang="en-US" altLang="zh-CN" sz="1600" b="1" dirty="0">
                <a:solidFill>
                  <a:prstClr val="white"/>
                </a:solidFill>
                <a:latin typeface="微软雅黑" pitchFamily="34" charset="-122"/>
              </a:rPr>
              <a:t>624</a:t>
            </a: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种模型元素、</a:t>
            </a:r>
            <a:r>
              <a:rPr lang="en-US" altLang="zh-CN" sz="1600" b="1" dirty="0">
                <a:solidFill>
                  <a:prstClr val="white"/>
                </a:solidFill>
                <a:latin typeface="微软雅黑" pitchFamily="34" charset="-122"/>
              </a:rPr>
              <a:t>12167</a:t>
            </a: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种模型元素属性组合，</a:t>
            </a:r>
            <a:r>
              <a:rPr lang="en-US" altLang="zh-CN" sz="1600" b="1">
                <a:solidFill>
                  <a:prstClr val="white"/>
                </a:solidFill>
                <a:latin typeface="微软雅黑" pitchFamily="34" charset="-122"/>
              </a:rPr>
              <a:t>133</a:t>
            </a:r>
            <a:r>
              <a:rPr lang="zh-CN" altLang="en-US" sz="1600" b="1">
                <a:solidFill>
                  <a:prstClr val="white"/>
                </a:solidFill>
                <a:latin typeface="微软雅黑" pitchFamily="34" charset="-122"/>
              </a:rPr>
              <a:t>个</a:t>
            </a: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业务服务构件，通过</a:t>
            </a:r>
            <a:r>
              <a:rPr lang="en-US" altLang="zh-CN" sz="1600" b="1" dirty="0">
                <a:solidFill>
                  <a:prstClr val="white"/>
                </a:solidFill>
                <a:latin typeface="微软雅黑" pitchFamily="34" charset="-122"/>
              </a:rPr>
              <a:t>90%</a:t>
            </a: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标准配置</a:t>
            </a:r>
            <a:r>
              <a:rPr lang="en-US" altLang="zh-CN" sz="1600" b="1" dirty="0">
                <a:solidFill>
                  <a:prstClr val="white"/>
                </a:solidFill>
                <a:latin typeface="微软雅黑" pitchFamily="34" charset="-122"/>
              </a:rPr>
              <a:t>+10%</a:t>
            </a: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 开发即可实现快速交付</a:t>
            </a:r>
          </a:p>
        </p:txBody>
      </p:sp>
    </p:spTree>
    <p:extLst>
      <p:ext uri="{BB962C8B-B14F-4D97-AF65-F5344CB8AC3E}">
        <p14:creationId xmlns:p14="http://schemas.microsoft.com/office/powerpoint/2010/main" val="272036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标题 1"/>
          <p:cNvSpPr txBox="1">
            <a:spLocks/>
          </p:cNvSpPr>
          <p:nvPr/>
        </p:nvSpPr>
        <p:spPr bwMode="auto">
          <a:xfrm>
            <a:off x="0" y="33339"/>
            <a:ext cx="7772400" cy="45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>
            <a:lvl1pPr defTabSz="4572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defTabSz="4572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defTabSz="4572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defTabSz="4572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defTabSz="4572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b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金蝶云星空 技术</a:t>
            </a:r>
            <a:r>
              <a:rPr kumimoji="1" lang="zh-CN" altLang="en-US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平台动态性</a:t>
            </a:r>
            <a:r>
              <a:rPr kumimoji="1" lang="en-US" altLang="zh-CN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kumimoji="1" lang="zh-CN" altLang="en-US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变化多“端”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-2343149"/>
            <a:ext cx="1944688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圆角矩形​​标注 6"/>
          <p:cNvSpPr>
            <a:spLocks noChangeArrowheads="1"/>
          </p:cNvSpPr>
          <p:nvPr/>
        </p:nvSpPr>
        <p:spPr bwMode="auto">
          <a:xfrm>
            <a:off x="7753351" y="-2937272"/>
            <a:ext cx="1252538" cy="308880"/>
          </a:xfrm>
          <a:prstGeom prst="wedgeRoundRectCallout">
            <a:avLst>
              <a:gd name="adj1" fmla="val 42458"/>
              <a:gd name="adj2" fmla="val 127352"/>
              <a:gd name="adj3" fmla="val 16667"/>
            </a:avLst>
          </a:prstGeom>
          <a:solidFill>
            <a:srgbClr val="93C9FF">
              <a:alpha val="2784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lIns="89976" tIns="46788" rIns="89976" bIns="46788">
            <a:spAutoFit/>
          </a:bodyPr>
          <a:lstStyle/>
          <a:p>
            <a:pPr>
              <a:spcBef>
                <a:spcPct val="20000"/>
              </a:spcBef>
              <a:buClr>
                <a:srgbClr val="E1B40C"/>
              </a:buClr>
              <a:buSzPct val="80000"/>
            </a:pPr>
            <a:r>
              <a:rPr lang="zh-CN" altLang="en-US" sz="1200">
                <a:solidFill>
                  <a:prstClr val="white"/>
                </a:solidFill>
                <a:latin typeface="Arial" pitchFamily="34" charset="0"/>
                <a:ea typeface="微软雅黑" pitchFamily="34" charset="-122"/>
              </a:rPr>
              <a:t>③手机端</a:t>
            </a:r>
          </a:p>
        </p:txBody>
      </p:sp>
      <p:sp>
        <p:nvSpPr>
          <p:cNvPr id="15" name="Rectangle 59"/>
          <p:cNvSpPr>
            <a:spLocks noChangeArrowheads="1"/>
          </p:cNvSpPr>
          <p:nvPr/>
        </p:nvSpPr>
        <p:spPr bwMode="black">
          <a:xfrm>
            <a:off x="290721" y="462945"/>
            <a:ext cx="4129482" cy="90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8" rIns="91416" bIns="45708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世纪</a:t>
            </a:r>
            <a:r>
              <a:rPr lang="en-US" altLang="zh-CN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60-90</a:t>
            </a:r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年代</a:t>
            </a:r>
            <a:endParaRPr lang="en-US" altLang="zh-CN" sz="16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企业生产及库存的管理需求</a:t>
            </a:r>
            <a:endParaRPr lang="en-US" altLang="zh-CN" sz="16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计算机的产生与发展</a:t>
            </a:r>
            <a:endParaRPr lang="en-US" altLang="zh-CN" sz="16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59"/>
          <p:cNvSpPr>
            <a:spLocks noChangeArrowheads="1"/>
          </p:cNvSpPr>
          <p:nvPr/>
        </p:nvSpPr>
        <p:spPr bwMode="black">
          <a:xfrm>
            <a:off x="5061089" y="467458"/>
            <a:ext cx="4027410" cy="90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8" rIns="91416" bIns="45708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1990-2000</a:t>
            </a:r>
          </a:p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企业全面运营管控及协同</a:t>
            </a:r>
          </a:p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局域网络的普遍应用</a:t>
            </a:r>
          </a:p>
        </p:txBody>
      </p:sp>
      <p:sp>
        <p:nvSpPr>
          <p:cNvPr id="18" name="Rectangle 59"/>
          <p:cNvSpPr>
            <a:spLocks noChangeArrowheads="1"/>
          </p:cNvSpPr>
          <p:nvPr/>
        </p:nvSpPr>
        <p:spPr bwMode="black">
          <a:xfrm>
            <a:off x="4741055" y="3150822"/>
            <a:ext cx="4295905" cy="90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8" rIns="91416" bIns="45708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2010-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未来</a:t>
            </a:r>
          </a:p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移动办公、内外部协同与沟通</a:t>
            </a:r>
          </a:p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移动终端及移动网络产生及发展</a:t>
            </a:r>
          </a:p>
        </p:txBody>
      </p: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301847" y="592121"/>
            <a:ext cx="4044119" cy="2044335"/>
            <a:chOff x="1141039" y="987574"/>
            <a:chExt cx="2954337" cy="1584176"/>
          </a:xfrm>
        </p:grpSpPr>
        <p:sp>
          <p:nvSpPr>
            <p:cNvPr id="20" name="矩形 19"/>
            <p:cNvSpPr/>
            <p:nvPr/>
          </p:nvSpPr>
          <p:spPr>
            <a:xfrm>
              <a:off x="1141039" y="987574"/>
              <a:ext cx="2879725" cy="1584176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41039" y="1059004"/>
              <a:ext cx="2879725" cy="3018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22" name="Rectangle 55"/>
            <p:cNvSpPr>
              <a:spLocks noChangeArrowheads="1"/>
            </p:cNvSpPr>
            <p:nvPr/>
          </p:nvSpPr>
          <p:spPr bwMode="gray">
            <a:xfrm>
              <a:off x="1141039" y="1074689"/>
              <a:ext cx="2257425" cy="310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动态表单建模</a:t>
              </a:r>
              <a:endPara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Rectangle 59"/>
            <p:cNvSpPr>
              <a:spLocks noChangeArrowheads="1"/>
            </p:cNvSpPr>
            <p:nvPr/>
          </p:nvSpPr>
          <p:spPr bwMode="black">
            <a:xfrm>
              <a:off x="1141039" y="1547554"/>
              <a:ext cx="2954337" cy="911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一次设计，多端运行</a:t>
              </a:r>
              <a:endPara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支持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Android</a:t>
              </a: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IOS</a:t>
              </a: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HTML5</a:t>
              </a: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600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Winform</a:t>
              </a:r>
              <a:endPara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动态部署，实时生效</a:t>
              </a:r>
              <a:endPara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10000"/>
                </a:lnSpc>
              </a:pPr>
              <a:endPara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4817226" y="592121"/>
            <a:ext cx="3944159" cy="2044335"/>
            <a:chOff x="1141039" y="987574"/>
            <a:chExt cx="2880321" cy="1584176"/>
          </a:xfrm>
        </p:grpSpPr>
        <p:sp>
          <p:nvSpPr>
            <p:cNvPr id="25" name="矩形 24"/>
            <p:cNvSpPr/>
            <p:nvPr/>
          </p:nvSpPr>
          <p:spPr>
            <a:xfrm>
              <a:off x="1141039" y="987574"/>
              <a:ext cx="2880321" cy="1584176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141039" y="1059004"/>
              <a:ext cx="2880321" cy="3018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27" name="Rectangle 55"/>
            <p:cNvSpPr>
              <a:spLocks noChangeArrowheads="1"/>
            </p:cNvSpPr>
            <p:nvPr/>
          </p:nvSpPr>
          <p:spPr bwMode="gray">
            <a:xfrm>
              <a:off x="1141039" y="1074689"/>
              <a:ext cx="2880320" cy="310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动态流程建模</a:t>
              </a:r>
              <a:endPara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Rectangle 59"/>
            <p:cNvSpPr>
              <a:spLocks noChangeArrowheads="1"/>
            </p:cNvSpPr>
            <p:nvPr/>
          </p:nvSpPr>
          <p:spPr bwMode="black">
            <a:xfrm>
              <a:off x="1141040" y="1547554"/>
              <a:ext cx="2880320" cy="701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端到端业务流程和节点审批流程支持</a:t>
              </a:r>
              <a:endPara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>
                <a:lnSpc>
                  <a:spcPct val="11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动态配置跨级反写、超额控制、自动关闭</a:t>
              </a:r>
              <a:endPara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>
                <a:lnSpc>
                  <a:spcPct val="11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全流程生命周期管理</a:t>
              </a: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292969" y="2711838"/>
            <a:ext cx="4044119" cy="2236176"/>
            <a:chOff x="1141039" y="987574"/>
            <a:chExt cx="2954337" cy="1734573"/>
          </a:xfrm>
        </p:grpSpPr>
        <p:sp>
          <p:nvSpPr>
            <p:cNvPr id="30" name="矩形 29"/>
            <p:cNvSpPr/>
            <p:nvPr/>
          </p:nvSpPr>
          <p:spPr>
            <a:xfrm>
              <a:off x="1141039" y="987574"/>
              <a:ext cx="2879725" cy="1584176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41039" y="1059077"/>
              <a:ext cx="2879725" cy="3020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32" name="Rectangle 55"/>
            <p:cNvSpPr>
              <a:spLocks noChangeArrowheads="1"/>
            </p:cNvSpPr>
            <p:nvPr/>
          </p:nvSpPr>
          <p:spPr bwMode="gray">
            <a:xfrm>
              <a:off x="1141039" y="1074689"/>
              <a:ext cx="2257425" cy="310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动态服务建模</a:t>
              </a:r>
              <a:endPara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Rectangle 59"/>
            <p:cNvSpPr>
              <a:spLocks noChangeArrowheads="1"/>
            </p:cNvSpPr>
            <p:nvPr/>
          </p:nvSpPr>
          <p:spPr bwMode="black">
            <a:xfrm>
              <a:off x="1141039" y="1547554"/>
              <a:ext cx="2954337" cy="1174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符合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SOA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标准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支持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SOAP1.1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 SOAP1.2 JSON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等多种协议</a:t>
              </a:r>
              <a:endPara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通过模型定义，动态零编码生成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服务契约</a:t>
              </a:r>
              <a:endPara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服务接口中的缺省值、业务逻辑、校验完全可动态配置和插件干预</a:t>
              </a:r>
              <a:endPara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</a:p>
          </p:txBody>
        </p: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4646703" y="2711850"/>
            <a:ext cx="4207102" cy="2042287"/>
            <a:chOff x="1022145" y="987574"/>
            <a:chExt cx="3073231" cy="1584176"/>
          </a:xfrm>
        </p:grpSpPr>
        <p:sp>
          <p:nvSpPr>
            <p:cNvPr id="35" name="矩形 34"/>
            <p:cNvSpPr/>
            <p:nvPr/>
          </p:nvSpPr>
          <p:spPr>
            <a:xfrm>
              <a:off x="1141200" y="987574"/>
              <a:ext cx="2879567" cy="1584176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141200" y="1059077"/>
              <a:ext cx="2879567" cy="3020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gray">
            <a:xfrm>
              <a:off x="1204783" y="1084972"/>
              <a:ext cx="2880320" cy="262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动态报表建模</a:t>
              </a:r>
            </a:p>
          </p:txBody>
        </p:sp>
        <p:sp>
          <p:nvSpPr>
            <p:cNvPr id="38" name="Rectangle 59"/>
            <p:cNvSpPr>
              <a:spLocks noChangeArrowheads="1"/>
            </p:cNvSpPr>
            <p:nvPr/>
          </p:nvSpPr>
          <p:spPr bwMode="black">
            <a:xfrm>
              <a:off x="1022145" y="1547554"/>
              <a:ext cx="3073231" cy="911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无缝集成多种数据源</a:t>
              </a:r>
              <a:endPara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>
                <a:lnSpc>
                  <a:spcPct val="11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灵活定义图表、透视表</a:t>
              </a:r>
              <a:endPara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>
                <a:lnSpc>
                  <a:spcPct val="11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多端动态展示</a:t>
              </a:r>
            </a:p>
            <a:p>
              <a:pPr algn="r">
                <a:lnSpc>
                  <a:spcPct val="110000"/>
                </a:lnSpc>
              </a:pPr>
              <a:endPara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3609139" y="1980817"/>
            <a:ext cx="1682750" cy="1682750"/>
            <a:chOff x="3562051" y="1798290"/>
            <a:chExt cx="1682750" cy="1682750"/>
          </a:xfrm>
        </p:grpSpPr>
        <p:grpSp>
          <p:nvGrpSpPr>
            <p:cNvPr id="40" name="Group 63"/>
            <p:cNvGrpSpPr>
              <a:grpSpLocks/>
            </p:cNvGrpSpPr>
            <p:nvPr/>
          </p:nvGrpSpPr>
          <p:grpSpPr bwMode="auto">
            <a:xfrm>
              <a:off x="3562051" y="1798290"/>
              <a:ext cx="1682750" cy="1682750"/>
              <a:chOff x="2350" y="2010"/>
              <a:chExt cx="1060" cy="1060"/>
            </a:xfrm>
          </p:grpSpPr>
          <p:sp>
            <p:nvSpPr>
              <p:cNvPr id="42" name="Oval 64"/>
              <p:cNvSpPr>
                <a:spLocks noChangeArrowheads="1"/>
              </p:cNvSpPr>
              <p:nvPr/>
            </p:nvSpPr>
            <p:spPr bwMode="gray">
              <a:xfrm>
                <a:off x="2350" y="2010"/>
                <a:ext cx="1060" cy="10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3" name="Group 65"/>
              <p:cNvGrpSpPr>
                <a:grpSpLocks/>
              </p:cNvGrpSpPr>
              <p:nvPr/>
            </p:nvGrpSpPr>
            <p:grpSpPr bwMode="auto">
              <a:xfrm rot="-2288454">
                <a:off x="2439" y="2081"/>
                <a:ext cx="887" cy="907"/>
                <a:chOff x="887" y="2040"/>
                <a:chExt cx="433" cy="422"/>
              </a:xfrm>
            </p:grpSpPr>
            <p:pic>
              <p:nvPicPr>
                <p:cNvPr id="44" name="Picture 66" descr="circuler_1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887" y="2040"/>
                  <a:ext cx="430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Oval 67"/>
                <p:cNvSpPr>
                  <a:spLocks noChangeArrowheads="1"/>
                </p:cNvSpPr>
                <p:nvPr/>
              </p:nvSpPr>
              <p:spPr bwMode="gray">
                <a:xfrm>
                  <a:off x="887" y="2040"/>
                  <a:ext cx="433" cy="422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46" name="Picture 68" descr="Picture2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gray">
                <a:xfrm>
                  <a:off x="930" y="2044"/>
                  <a:ext cx="345" cy="1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41" name="矩形 73"/>
            <p:cNvSpPr>
              <a:spLocks noChangeArrowheads="1"/>
            </p:cNvSpPr>
            <p:nvPr/>
          </p:nvSpPr>
          <p:spPr bwMode="auto">
            <a:xfrm>
              <a:off x="3723319" y="1946497"/>
              <a:ext cx="1368152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动态</a:t>
              </a:r>
              <a:endParaRPr lang="en-US" altLang="zh-CN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建模</a:t>
              </a:r>
            </a:p>
          </p:txBody>
        </p:sp>
      </p:grpSp>
      <p:sp>
        <p:nvSpPr>
          <p:cNvPr id="16" name="Rectangle 52"/>
          <p:cNvSpPr>
            <a:spLocks noChangeArrowheads="1"/>
          </p:cNvSpPr>
          <p:nvPr/>
        </p:nvSpPr>
        <p:spPr bwMode="ltGray">
          <a:xfrm>
            <a:off x="1588" y="4597797"/>
            <a:ext cx="9144000" cy="547192"/>
          </a:xfrm>
          <a:prstGeom prst="roundRect">
            <a:avLst>
              <a:gd name="adj" fmla="val 104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>
              <a:buFont typeface="Wingdings" pitchFamily="2" charset="2"/>
              <a:buChar char="l"/>
            </a:pP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基于开放的界面服务接口开发的不同的前端，实现一次设计多“端”运行；设计时即运行时，界面元素、操作、逻辑配置的变动实时动态运行</a:t>
            </a:r>
          </a:p>
        </p:txBody>
      </p:sp>
    </p:spTree>
    <p:extLst>
      <p:ext uri="{BB962C8B-B14F-4D97-AF65-F5344CB8AC3E}">
        <p14:creationId xmlns:p14="http://schemas.microsoft.com/office/powerpoint/2010/main" val="25485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gray">
          <a:xfrm flipH="1">
            <a:off x="1789486" y="1021582"/>
            <a:ext cx="1873250" cy="1404938"/>
          </a:xfrm>
          <a:prstGeom prst="rtTriangle">
            <a:avLst/>
          </a:prstGeom>
          <a:gradFill rotWithShape="1">
            <a:gsLst>
              <a:gs pos="0">
                <a:srgbClr val="F77A1D"/>
              </a:gs>
              <a:gs pos="100000">
                <a:srgbClr val="F77A1D">
                  <a:gamma/>
                  <a:tint val="4549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416" tIns="45708" rIns="91416" bIns="4570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gray">
          <a:xfrm>
            <a:off x="3696073" y="771550"/>
            <a:ext cx="0" cy="3439716"/>
          </a:xfrm>
          <a:prstGeom prst="line">
            <a:avLst/>
          </a:prstGeom>
          <a:noFill/>
          <a:ln w="9525">
            <a:solidFill>
              <a:srgbClr val="1C1C1C"/>
            </a:solidFill>
            <a:prstDash val="lgDash"/>
            <a:round/>
            <a:headEnd type="triangle" w="med" len="med"/>
            <a:tailEnd type="triangle"/>
          </a:ln>
          <a:effectLst/>
        </p:spPr>
        <p:txBody>
          <a:bodyPr wrap="none" lIns="91416" tIns="45708" rIns="91416" bIns="4570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gray">
          <a:xfrm>
            <a:off x="3721474" y="1021582"/>
            <a:ext cx="1873250" cy="1404938"/>
          </a:xfrm>
          <a:prstGeom prst="rtTriangl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tint val="5451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416" tIns="45708" rIns="91416" bIns="4570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gray">
          <a:xfrm rot="5400000">
            <a:off x="3957216" y="2243560"/>
            <a:ext cx="1404938" cy="1873250"/>
          </a:xfrm>
          <a:prstGeom prst="rtTriangle">
            <a:avLst/>
          </a:prstGeom>
          <a:gradFill rotWithShape="1">
            <a:gsLst>
              <a:gs pos="0">
                <a:srgbClr val="4AB1E4"/>
              </a:gs>
              <a:gs pos="100000">
                <a:srgbClr val="4AB1E4">
                  <a:gamma/>
                  <a:tint val="57647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416" tIns="45708" rIns="91416" bIns="4570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gray">
          <a:xfrm rot="16200000" flipH="1">
            <a:off x="2025229" y="2243560"/>
            <a:ext cx="1404938" cy="1873250"/>
          </a:xfrm>
          <a:prstGeom prst="rtTriangle">
            <a:avLst/>
          </a:prstGeom>
          <a:gradFill rotWithShape="1">
            <a:gsLst>
              <a:gs pos="0">
                <a:srgbClr val="5BBE4E"/>
              </a:gs>
              <a:gs pos="100000">
                <a:srgbClr val="5BBE4E">
                  <a:gamma/>
                  <a:tint val="60784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416" tIns="45708" rIns="91416" bIns="4570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gray">
          <a:xfrm>
            <a:off x="1162437" y="2453904"/>
            <a:ext cx="5070475" cy="0"/>
          </a:xfrm>
          <a:prstGeom prst="line">
            <a:avLst/>
          </a:prstGeom>
          <a:noFill/>
          <a:ln w="9525">
            <a:solidFill>
              <a:srgbClr val="1C1C1C"/>
            </a:solidFill>
            <a:prstDash val="lgDash"/>
            <a:round/>
            <a:headEnd type="triangle"/>
            <a:tailEnd type="stealth" w="med" len="med"/>
          </a:ln>
          <a:effectLst/>
        </p:spPr>
        <p:txBody>
          <a:bodyPr wrap="none" lIns="91416" tIns="45708" rIns="91416" bIns="4570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gray">
          <a:xfrm>
            <a:off x="643305" y="954907"/>
            <a:ext cx="2667000" cy="530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16" tIns="45708" rIns="91416" bIns="45708">
            <a:spAutoFit/>
          </a:bodyPr>
          <a:lstStyle/>
          <a:p>
            <a:pPr>
              <a:defRPr/>
            </a:pPr>
            <a:r>
              <a:rPr lang="zh-CN" altLang="en-US" sz="1400" kern="0" dirty="0">
                <a:solidFill>
                  <a:srgbClr val="000000"/>
                </a:solidFill>
              </a:rPr>
              <a:t>一键式启用不同的语言</a:t>
            </a:r>
            <a:endParaRPr lang="en-US" altLang="zh-CN" sz="1400" kern="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rgbClr val="000000"/>
                </a:solidFill>
              </a:rPr>
              <a:t>同时支持多国语言的应用</a:t>
            </a:r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gray">
          <a:xfrm>
            <a:off x="1370264" y="1724051"/>
            <a:ext cx="2271771" cy="4039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zh-CN" altLang="en-US" b="1">
                <a:solidFill>
                  <a:srgbClr val="000000"/>
                </a:solidFill>
              </a:rPr>
              <a:t>兼容多国语言应用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gray">
          <a:xfrm>
            <a:off x="3727718" y="1724051"/>
            <a:ext cx="2271771" cy="4039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</a:rPr>
              <a:t>支持多国会计准则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gray">
          <a:xfrm>
            <a:off x="3727718" y="2819427"/>
            <a:ext cx="2271771" cy="4039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</a:rPr>
              <a:t>支持多国税制要求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gray">
          <a:xfrm>
            <a:off x="1335506" y="2819427"/>
            <a:ext cx="2271771" cy="4039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</a:rPr>
              <a:t>兼容多国应用习惯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gray">
          <a:xfrm>
            <a:off x="4083423" y="954907"/>
            <a:ext cx="2667000" cy="530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16" tIns="45708" rIns="91416" bIns="45708">
            <a:spAutoFit/>
          </a:bodyPr>
          <a:lstStyle/>
          <a:p>
            <a:pPr>
              <a:defRPr/>
            </a:pPr>
            <a:r>
              <a:rPr lang="zh-CN" altLang="en-US" sz="1400" kern="0" dirty="0">
                <a:solidFill>
                  <a:srgbClr val="000000"/>
                </a:solidFill>
              </a:rPr>
              <a:t>多种会计制度与要素</a:t>
            </a:r>
            <a:endParaRPr lang="en-US" altLang="zh-CN" sz="1400" kern="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rgbClr val="000000"/>
                </a:solidFill>
              </a:rPr>
              <a:t>开放式按需定制凭证模板</a:t>
            </a:r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gray">
          <a:xfrm>
            <a:off x="611560" y="3523087"/>
            <a:ext cx="2667000" cy="530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16" tIns="45708" rIns="91416" bIns="45708">
            <a:spAutoFit/>
          </a:bodyPr>
          <a:lstStyle/>
          <a:p>
            <a:pPr>
              <a:defRPr/>
            </a:pPr>
            <a:r>
              <a:rPr lang="zh-CN" altLang="en-US" sz="1400" kern="0" dirty="0">
                <a:solidFill>
                  <a:srgbClr val="000000"/>
                </a:solidFill>
              </a:rPr>
              <a:t>轻松的应用习惯设置</a:t>
            </a:r>
            <a:endParaRPr lang="en-US" altLang="zh-CN" sz="1400" kern="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rgbClr val="000000"/>
                </a:solidFill>
              </a:rPr>
              <a:t>简约设计满足个性化要求</a:t>
            </a:r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gray">
          <a:xfrm>
            <a:off x="4083423" y="3523087"/>
            <a:ext cx="2667000" cy="530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16" tIns="45708" rIns="91416" bIns="45708">
            <a:spAutoFit/>
          </a:bodyPr>
          <a:lstStyle/>
          <a:p>
            <a:pPr>
              <a:defRPr/>
            </a:pPr>
            <a:r>
              <a:rPr lang="zh-CN" altLang="en-US" sz="1400" kern="0" dirty="0">
                <a:solidFill>
                  <a:srgbClr val="000000"/>
                </a:solidFill>
              </a:rPr>
              <a:t>多国税制及税种支</a:t>
            </a:r>
            <a:endParaRPr lang="en-US" altLang="zh-CN" sz="1400" kern="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rgbClr val="000000"/>
                </a:solidFill>
              </a:rPr>
              <a:t>开放的税务规则与计算</a:t>
            </a:r>
            <a:endParaRPr lang="en-US" altLang="zh-CN" sz="1400" kern="0" dirty="0">
              <a:solidFill>
                <a:srgbClr val="000000"/>
              </a:solidFill>
            </a:endParaRPr>
          </a:p>
        </p:txBody>
      </p:sp>
      <p:pic>
        <p:nvPicPr>
          <p:cNvPr id="16" name="Picture 16" descr="1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6533" y="1543091"/>
            <a:ext cx="1470025" cy="1102519"/>
          </a:xfrm>
          <a:prstGeom prst="rect">
            <a:avLst/>
          </a:prstGeom>
          <a:noFill/>
        </p:spPr>
      </p:pic>
      <p:pic>
        <p:nvPicPr>
          <p:cNvPr id="17" name="Picture 13" descr="1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329" y="1971720"/>
            <a:ext cx="1365250" cy="1164431"/>
          </a:xfrm>
          <a:prstGeom prst="rect">
            <a:avLst/>
          </a:prstGeom>
          <a:noFill/>
        </p:spPr>
      </p:pic>
      <p:sp>
        <p:nvSpPr>
          <p:cNvPr id="18" name="标题 1"/>
          <p:cNvSpPr txBox="1">
            <a:spLocks/>
          </p:cNvSpPr>
          <p:nvPr/>
        </p:nvSpPr>
        <p:spPr>
          <a:xfrm>
            <a:off x="13" y="17995"/>
            <a:ext cx="6697663" cy="465535"/>
          </a:xfrm>
          <a:prstGeom prst="rect">
            <a:avLst/>
          </a:prstGeom>
          <a:ln algn="ctr"/>
        </p:spPr>
        <p:txBody>
          <a:bodyPr lIns="91416" tIns="45708" rIns="91416" bIns="45708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2200" b="1" i="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</a:lstStyle>
          <a:p>
            <a:pPr>
              <a:defRPr/>
            </a:pPr>
            <a:r>
              <a:rPr lang="zh-CN" altLang="en-US" sz="200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金蝶云星空</a:t>
            </a:r>
            <a:r>
              <a:rPr lang="en-US" altLang="zh-CN" sz="200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BOS</a:t>
            </a:r>
            <a:r>
              <a:rPr sz="2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en-US" altLang="zh-CN" sz="2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sz="2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国际化支撑</a:t>
            </a:r>
            <a:endParaRPr lang="en-US" altLang="zh-CN" sz="20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0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/>
          <p:cNvSpPr txBox="1">
            <a:spLocks/>
          </p:cNvSpPr>
          <p:nvPr/>
        </p:nvSpPr>
        <p:spPr>
          <a:xfrm>
            <a:off x="35508" y="-20537"/>
            <a:ext cx="7128197" cy="520095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2600" b="0" i="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>
              <a:defRPr/>
            </a:pPr>
            <a:r>
              <a:rPr lang="zh-CN" altLang="en-US" sz="2000" b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金蝶云星空</a:t>
            </a:r>
            <a:r>
              <a:rPr lang="en-US" altLang="zh-CN" sz="2000" b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sz="2000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多语言翻译平台</a:t>
            </a:r>
            <a:r>
              <a:rPr lang="en-US" altLang="zh-CN" sz="2000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sz="2000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endParaRPr lang="en-US" altLang="zh-CN" sz="20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1806659" y="744086"/>
            <a:ext cx="60132" cy="3494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40" y="0"/>
              </a:cxn>
              <a:cxn ang="0">
                <a:pos x="0" y="32"/>
              </a:cxn>
              <a:cxn ang="0">
                <a:pos x="0" y="32"/>
              </a:cxn>
            </a:cxnLst>
            <a:rect l="0" t="0" r="r" b="b"/>
            <a:pathLst>
              <a:path w="40" h="32">
                <a:moveTo>
                  <a:pt x="0" y="32"/>
                </a:moveTo>
                <a:lnTo>
                  <a:pt x="40" y="0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5BAC"/>
          </a:solidFill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perspectiveFront"/>
            <a:lightRig rig="threePt" dir="t"/>
          </a:scene3d>
        </p:spPr>
        <p:txBody>
          <a:bodyPr lIns="91416" tIns="45708" rIns="91416" bIns="45708"/>
          <a:lstStyle/>
          <a:p>
            <a:pPr eaLnBrk="0" hangingPunct="0">
              <a:defRPr/>
            </a:pPr>
            <a:endParaRPr kumimoji="1" lang="zh-CN" altLang="en-US" b="1">
              <a:solidFill>
                <a:srgbClr val="FFFFFF"/>
              </a:solidFill>
              <a:latin typeface="宋体"/>
              <a:ea typeface="宋体"/>
            </a:endParaRPr>
          </a:p>
        </p:txBody>
      </p:sp>
      <p:pic>
        <p:nvPicPr>
          <p:cNvPr id="2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77" y="680975"/>
            <a:ext cx="4470335" cy="440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78235" y="919015"/>
            <a:ext cx="1296144" cy="5040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 b="1" smtClean="0"/>
              <a:t>金蝶云星空</a:t>
            </a:r>
            <a:endParaRPr lang="en-US" altLang="zh-CN" sz="1200" b="1"/>
          </a:p>
          <a:p>
            <a:pPr algn="ctr"/>
            <a:r>
              <a:rPr lang="en-US" altLang="zh-CN" sz="1200" b="1"/>
              <a:t>WEB/GUI</a:t>
            </a:r>
            <a:endParaRPr lang="zh-CN" altLang="en-US" sz="1200" b="1"/>
          </a:p>
        </p:txBody>
      </p:sp>
      <p:sp>
        <p:nvSpPr>
          <p:cNvPr id="7" name="矩形 6"/>
          <p:cNvSpPr/>
          <p:nvPr/>
        </p:nvSpPr>
        <p:spPr>
          <a:xfrm>
            <a:off x="1835696" y="2283718"/>
            <a:ext cx="1296144" cy="5040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 b="1"/>
              <a:t>协同平台</a:t>
            </a:r>
          </a:p>
        </p:txBody>
      </p:sp>
      <p:sp>
        <p:nvSpPr>
          <p:cNvPr id="8" name="矩形 7"/>
          <p:cNvSpPr/>
          <p:nvPr/>
        </p:nvSpPr>
        <p:spPr>
          <a:xfrm>
            <a:off x="3275856" y="919015"/>
            <a:ext cx="1296144" cy="5040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 b="1"/>
              <a:t>翻译</a:t>
            </a:r>
          </a:p>
        </p:txBody>
      </p:sp>
      <p:sp>
        <p:nvSpPr>
          <p:cNvPr id="5" name="燕尾形箭头 4"/>
          <p:cNvSpPr/>
          <p:nvPr/>
        </p:nvSpPr>
        <p:spPr>
          <a:xfrm rot="13813281">
            <a:off x="796218" y="1770401"/>
            <a:ext cx="942412" cy="360040"/>
          </a:xfrm>
          <a:prstGeom prst="notch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/>
          </a:p>
        </p:txBody>
      </p:sp>
      <p:sp>
        <p:nvSpPr>
          <p:cNvPr id="12" name="燕尾形箭头 11"/>
          <p:cNvSpPr/>
          <p:nvPr/>
        </p:nvSpPr>
        <p:spPr>
          <a:xfrm rot="7453772">
            <a:off x="3146541" y="1684854"/>
            <a:ext cx="942412" cy="360040"/>
          </a:xfrm>
          <a:prstGeom prst="notch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23521" y="1707656"/>
            <a:ext cx="800219" cy="276999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提交词条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99785" y="1707656"/>
            <a:ext cx="800219" cy="276999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提交翻译</a:t>
            </a:r>
          </a:p>
        </p:txBody>
      </p:sp>
      <p:sp>
        <p:nvSpPr>
          <p:cNvPr id="9" name="椭圆 8"/>
          <p:cNvSpPr/>
          <p:nvPr/>
        </p:nvSpPr>
        <p:spPr>
          <a:xfrm>
            <a:off x="1979713" y="3291842"/>
            <a:ext cx="936104" cy="5777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 b="1"/>
              <a:t>打包</a:t>
            </a:r>
          </a:p>
        </p:txBody>
      </p:sp>
      <p:sp>
        <p:nvSpPr>
          <p:cNvPr id="16" name="椭圆 15"/>
          <p:cNvSpPr/>
          <p:nvPr/>
        </p:nvSpPr>
        <p:spPr>
          <a:xfrm>
            <a:off x="1979713" y="4371962"/>
            <a:ext cx="936104" cy="5777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 b="1"/>
              <a:t>部署到</a:t>
            </a:r>
            <a:endParaRPr lang="en-US" altLang="zh-CN" sz="1200" b="1"/>
          </a:p>
          <a:p>
            <a:pPr algn="ctr"/>
            <a:r>
              <a:rPr lang="zh-CN" altLang="en-US" sz="1200" b="1" smtClean="0"/>
              <a:t>金蝶云星空</a:t>
            </a:r>
            <a:endParaRPr lang="zh-CN" altLang="en-US" sz="1200" b="1"/>
          </a:p>
        </p:txBody>
      </p:sp>
      <p:sp>
        <p:nvSpPr>
          <p:cNvPr id="17" name="燕尾形箭头 16"/>
          <p:cNvSpPr/>
          <p:nvPr/>
        </p:nvSpPr>
        <p:spPr>
          <a:xfrm rot="5400000">
            <a:off x="2283760" y="2870239"/>
            <a:ext cx="328031" cy="360040"/>
          </a:xfrm>
          <a:prstGeom prst="notch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箭头 19"/>
          <p:cNvSpPr/>
          <p:nvPr/>
        </p:nvSpPr>
        <p:spPr>
          <a:xfrm rot="5400000">
            <a:off x="2256139" y="3923898"/>
            <a:ext cx="328031" cy="360040"/>
          </a:xfrm>
          <a:prstGeom prst="notch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/>
          </a:p>
        </p:txBody>
      </p:sp>
      <p:sp>
        <p:nvSpPr>
          <p:cNvPr id="10" name="椭圆形标注 9"/>
          <p:cNvSpPr/>
          <p:nvPr/>
        </p:nvSpPr>
        <p:spPr>
          <a:xfrm>
            <a:off x="3283626" y="3270113"/>
            <a:ext cx="1296144" cy="889643"/>
          </a:xfrm>
          <a:prstGeom prst="wedgeEllipseCallout">
            <a:avLst>
              <a:gd name="adj1" fmla="val -73744"/>
              <a:gd name="adj2" fmla="val -50389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400" b="1">
                <a:solidFill>
                  <a:schemeClr val="tx1"/>
                </a:solidFill>
              </a:rPr>
              <a:t>线上翻译、构建</a:t>
            </a:r>
          </a:p>
        </p:txBody>
      </p:sp>
    </p:spTree>
    <p:extLst>
      <p:ext uri="{BB962C8B-B14F-4D97-AF65-F5344CB8AC3E}">
        <p14:creationId xmlns:p14="http://schemas.microsoft.com/office/powerpoint/2010/main" val="70335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443881" y="123478"/>
            <a:ext cx="8403269" cy="525528"/>
          </a:xfrm>
          <a:ln algn="ctr"/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2000" smtClean="0">
                <a:latin typeface="微软雅黑" pitchFamily="34" charset="-122"/>
                <a:ea typeface="微软雅黑" pitchFamily="34" charset="-122"/>
                <a:cs typeface="+mn-cs"/>
              </a:rPr>
              <a:t>金蝶云星空 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+mn-cs"/>
              </a:rPr>
              <a:t>技术平台易用性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7411" name="组合 98"/>
          <p:cNvGrpSpPr>
            <a:grpSpLocks/>
          </p:cNvGrpSpPr>
          <p:nvPr/>
        </p:nvGrpSpPr>
        <p:grpSpPr bwMode="auto">
          <a:xfrm>
            <a:off x="2705100" y="681039"/>
            <a:ext cx="3162300" cy="1085914"/>
            <a:chOff x="611560" y="908720"/>
            <a:chExt cx="3162350" cy="1447939"/>
          </a:xfrm>
        </p:grpSpPr>
        <p:pic>
          <p:nvPicPr>
            <p:cNvPr id="17450" name="Picture 2" descr="http://blog.lib.umn.edu/isss/isss/question-mark1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908720"/>
              <a:ext cx="1369875" cy="1400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51" name="矩形 14"/>
            <p:cNvSpPr>
              <a:spLocks noChangeArrowheads="1"/>
            </p:cNvSpPr>
            <p:nvPr/>
          </p:nvSpPr>
          <p:spPr bwMode="auto">
            <a:xfrm>
              <a:off x="1691680" y="1412776"/>
              <a:ext cx="2082230" cy="943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谁可以</a:t>
              </a:r>
              <a:r>
                <a:rPr lang="zh-CN" altLang="en-US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用金蝶云星空</a:t>
              </a:r>
              <a:r>
                <a:rPr lang="en-US" altLang="zh-CN" b="1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技术平台？</a:t>
              </a:r>
              <a:endParaRPr lang="en-US" altLang="zh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412" name="组合 93"/>
          <p:cNvGrpSpPr>
            <a:grpSpLocks/>
          </p:cNvGrpSpPr>
          <p:nvPr/>
        </p:nvGrpSpPr>
        <p:grpSpPr bwMode="auto">
          <a:xfrm>
            <a:off x="785813" y="1988344"/>
            <a:ext cx="1571625" cy="1735534"/>
            <a:chOff x="1217248" y="2299976"/>
            <a:chExt cx="1572538" cy="2314283"/>
          </a:xfrm>
        </p:grpSpPr>
        <p:sp>
          <p:nvSpPr>
            <p:cNvPr id="17441" name="矩形 64"/>
            <p:cNvSpPr>
              <a:spLocks noChangeArrowheads="1"/>
            </p:cNvSpPr>
            <p:nvPr/>
          </p:nvSpPr>
          <p:spPr bwMode="auto">
            <a:xfrm>
              <a:off x="1217248" y="3670314"/>
              <a:ext cx="1572538" cy="943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smtClean="0">
                  <a:solidFill>
                    <a:prstClr val="black"/>
                  </a:solidFill>
                </a:rPr>
                <a:t>金蝶云星空</a:t>
              </a:r>
              <a:r>
                <a:rPr lang="en-US" altLang="zh-CN" b="1" smtClean="0">
                  <a:solidFill>
                    <a:prstClr val="black"/>
                  </a:solidFill>
                </a:rPr>
                <a:t> </a:t>
              </a:r>
              <a:r>
                <a:rPr lang="zh-CN" altLang="en-US" b="1">
                  <a:solidFill>
                    <a:prstClr val="black"/>
                  </a:solidFill>
                </a:rPr>
                <a:t>开发人员</a:t>
              </a:r>
              <a:endParaRPr lang="en-US" altLang="zh-CN" b="1">
                <a:solidFill>
                  <a:prstClr val="black"/>
                </a:solidFill>
              </a:endParaRPr>
            </a:p>
          </p:txBody>
        </p:sp>
        <p:grpSp>
          <p:nvGrpSpPr>
            <p:cNvPr id="17442" name="Group 386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 bwMode="auto">
            <a:xfrm>
              <a:off x="1622974" y="2299976"/>
              <a:ext cx="808590" cy="1199198"/>
              <a:chOff x="2304" y="2448"/>
              <a:chExt cx="245" cy="331"/>
            </a:xfrm>
          </p:grpSpPr>
          <p:sp>
            <p:nvSpPr>
              <p:cNvPr id="17443" name="Oval 387"/>
              <p:cNvSpPr>
                <a:spLocks noChangeAspect="1" noChangeArrowheads="1"/>
              </p:cNvSpPr>
              <p:nvPr/>
            </p:nvSpPr>
            <p:spPr bwMode="auto">
              <a:xfrm>
                <a:off x="2340" y="2448"/>
                <a:ext cx="162" cy="136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44" name="Freeform 388"/>
              <p:cNvSpPr>
                <a:spLocks noChangeAspect="1"/>
              </p:cNvSpPr>
              <p:nvPr/>
            </p:nvSpPr>
            <p:spPr bwMode="auto">
              <a:xfrm>
                <a:off x="2306" y="2641"/>
                <a:ext cx="243" cy="138"/>
              </a:xfrm>
              <a:custGeom>
                <a:avLst/>
                <a:gdLst>
                  <a:gd name="T0" fmla="*/ 0 w 249"/>
                  <a:gd name="T1" fmla="*/ 1 h 201"/>
                  <a:gd name="T2" fmla="*/ 0 w 249"/>
                  <a:gd name="T3" fmla="*/ 1 h 201"/>
                  <a:gd name="T4" fmla="*/ 0 w 249"/>
                  <a:gd name="T5" fmla="*/ 0 h 201"/>
                  <a:gd name="T6" fmla="*/ 148 w 249"/>
                  <a:gd name="T7" fmla="*/ 0 h 201"/>
                  <a:gd name="T8" fmla="*/ 148 w 249"/>
                  <a:gd name="T9" fmla="*/ 1 h 201"/>
                  <a:gd name="T10" fmla="*/ 148 w 249"/>
                  <a:gd name="T11" fmla="*/ 1 h 201"/>
                  <a:gd name="T12" fmla="*/ 0 w 249"/>
                  <a:gd name="T13" fmla="*/ 1 h 20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9"/>
                  <a:gd name="T22" fmla="*/ 0 h 201"/>
                  <a:gd name="T23" fmla="*/ 249 w 249"/>
                  <a:gd name="T24" fmla="*/ 201 h 20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9" h="201">
                    <a:moveTo>
                      <a:pt x="0" y="200"/>
                    </a:moveTo>
                    <a:lnTo>
                      <a:pt x="0" y="200"/>
                    </a:lnTo>
                    <a:lnTo>
                      <a:pt x="0" y="0"/>
                    </a:lnTo>
                    <a:lnTo>
                      <a:pt x="248" y="0"/>
                    </a:lnTo>
                    <a:lnTo>
                      <a:pt x="248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7445" name="Group 389"/>
              <p:cNvGrpSpPr>
                <a:grpSpLocks noChangeAspect="1"/>
              </p:cNvGrpSpPr>
              <p:nvPr/>
            </p:nvGrpSpPr>
            <p:grpSpPr bwMode="auto">
              <a:xfrm>
                <a:off x="2304" y="2584"/>
                <a:ext cx="239" cy="57"/>
                <a:chOff x="976" y="2560"/>
                <a:chExt cx="239" cy="48"/>
              </a:xfrm>
            </p:grpSpPr>
            <p:sp>
              <p:nvSpPr>
                <p:cNvPr id="17448" name="Arc 390"/>
                <p:cNvSpPr>
                  <a:spLocks noChangeAspect="1"/>
                </p:cNvSpPr>
                <p:nvPr/>
              </p:nvSpPr>
              <p:spPr bwMode="auto">
                <a:xfrm>
                  <a:off x="1119" y="2560"/>
                  <a:ext cx="96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49" name="Arc 391"/>
                <p:cNvSpPr>
                  <a:spLocks noChangeAspect="1"/>
                </p:cNvSpPr>
                <p:nvPr/>
              </p:nvSpPr>
              <p:spPr bwMode="auto">
                <a:xfrm flipH="1">
                  <a:off x="976" y="2560"/>
                  <a:ext cx="96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7446" name="Freeform 392"/>
              <p:cNvSpPr>
                <a:spLocks noChangeAspect="1"/>
              </p:cNvSpPr>
              <p:nvPr/>
            </p:nvSpPr>
            <p:spPr bwMode="auto">
              <a:xfrm>
                <a:off x="2400" y="2584"/>
                <a:ext cx="47" cy="48"/>
              </a:xfrm>
              <a:custGeom>
                <a:avLst/>
                <a:gdLst>
                  <a:gd name="T0" fmla="*/ 0 w 249"/>
                  <a:gd name="T1" fmla="*/ 0 h 201"/>
                  <a:gd name="T2" fmla="*/ 0 w 249"/>
                  <a:gd name="T3" fmla="*/ 0 h 201"/>
                  <a:gd name="T4" fmla="*/ 0 w 249"/>
                  <a:gd name="T5" fmla="*/ 0 h 201"/>
                  <a:gd name="T6" fmla="*/ 0 w 249"/>
                  <a:gd name="T7" fmla="*/ 0 h 201"/>
                  <a:gd name="T8" fmla="*/ 0 w 249"/>
                  <a:gd name="T9" fmla="*/ 0 h 201"/>
                  <a:gd name="T10" fmla="*/ 0 w 249"/>
                  <a:gd name="T11" fmla="*/ 0 h 201"/>
                  <a:gd name="T12" fmla="*/ 0 w 249"/>
                  <a:gd name="T13" fmla="*/ 0 h 20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9"/>
                  <a:gd name="T22" fmla="*/ 0 h 201"/>
                  <a:gd name="T23" fmla="*/ 249 w 249"/>
                  <a:gd name="T24" fmla="*/ 201 h 20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9" h="201">
                    <a:moveTo>
                      <a:pt x="0" y="200"/>
                    </a:moveTo>
                    <a:lnTo>
                      <a:pt x="0" y="200"/>
                    </a:lnTo>
                    <a:lnTo>
                      <a:pt x="0" y="0"/>
                    </a:lnTo>
                    <a:lnTo>
                      <a:pt x="248" y="0"/>
                    </a:lnTo>
                    <a:lnTo>
                      <a:pt x="248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47" name="AutoShape 393"/>
              <p:cNvSpPr>
                <a:spLocks noChangeAspect="1" noChangeArrowheads="1"/>
              </p:cNvSpPr>
              <p:nvPr/>
            </p:nvSpPr>
            <p:spPr bwMode="auto">
              <a:xfrm flipV="1">
                <a:off x="2377" y="2614"/>
                <a:ext cx="88" cy="11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413" name="组合 94"/>
          <p:cNvGrpSpPr>
            <a:grpSpLocks/>
          </p:cNvGrpSpPr>
          <p:nvPr/>
        </p:nvGrpSpPr>
        <p:grpSpPr bwMode="auto">
          <a:xfrm>
            <a:off x="2857513" y="2025255"/>
            <a:ext cx="1668463" cy="1687877"/>
            <a:chOff x="2944396" y="2348880"/>
            <a:chExt cx="1669423" cy="2250742"/>
          </a:xfrm>
        </p:grpSpPr>
        <p:sp>
          <p:nvSpPr>
            <p:cNvPr id="17433" name="矩形 65"/>
            <p:cNvSpPr>
              <a:spLocks noChangeArrowheads="1"/>
            </p:cNvSpPr>
            <p:nvPr/>
          </p:nvSpPr>
          <p:spPr bwMode="auto">
            <a:xfrm>
              <a:off x="2944396" y="3655674"/>
              <a:ext cx="1669423" cy="943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smtClean="0">
                  <a:solidFill>
                    <a:prstClr val="black"/>
                  </a:solidFill>
                </a:rPr>
                <a:t>金蝶云星空</a:t>
              </a:r>
              <a:r>
                <a:rPr lang="en-US" altLang="zh-CN" b="1" smtClean="0">
                  <a:solidFill>
                    <a:prstClr val="black"/>
                  </a:solidFill>
                </a:rPr>
                <a:t> </a:t>
              </a:r>
              <a:r>
                <a:rPr lang="zh-CN" altLang="en-US" b="1">
                  <a:solidFill>
                    <a:prstClr val="black"/>
                  </a:solidFill>
                </a:rPr>
                <a:t>需求人员</a:t>
              </a:r>
              <a:endParaRPr lang="en-US" altLang="zh-CN" b="1">
                <a:solidFill>
                  <a:prstClr val="black"/>
                </a:solidFill>
              </a:endParaRPr>
            </a:p>
          </p:txBody>
        </p:sp>
        <p:grpSp>
          <p:nvGrpSpPr>
            <p:cNvPr id="17434" name="Group 394"/>
            <p:cNvGrpSpPr>
              <a:grpSpLocks/>
            </p:cNvGrpSpPr>
            <p:nvPr/>
          </p:nvGrpSpPr>
          <p:grpSpPr bwMode="auto">
            <a:xfrm>
              <a:off x="3347843" y="2348880"/>
              <a:ext cx="885171" cy="1150293"/>
              <a:chOff x="5107" y="2710"/>
              <a:chExt cx="126" cy="185"/>
            </a:xfrm>
          </p:grpSpPr>
          <p:sp>
            <p:nvSpPr>
              <p:cNvPr id="17435" name="Oval 395"/>
              <p:cNvSpPr>
                <a:spLocks noChangeAspect="1" noChangeArrowheads="1"/>
              </p:cNvSpPr>
              <p:nvPr/>
            </p:nvSpPr>
            <p:spPr bwMode="auto">
              <a:xfrm>
                <a:off x="5126" y="2710"/>
                <a:ext cx="83" cy="7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36" name="Freeform 396"/>
              <p:cNvSpPr>
                <a:spLocks noChangeAspect="1"/>
              </p:cNvSpPr>
              <p:nvPr/>
            </p:nvSpPr>
            <p:spPr bwMode="auto">
              <a:xfrm>
                <a:off x="5107" y="2818"/>
                <a:ext cx="126" cy="77"/>
              </a:xfrm>
              <a:custGeom>
                <a:avLst/>
                <a:gdLst>
                  <a:gd name="T0" fmla="*/ 0 w 249"/>
                  <a:gd name="T1" fmla="*/ 0 h 201"/>
                  <a:gd name="T2" fmla="*/ 0 w 249"/>
                  <a:gd name="T3" fmla="*/ 0 h 201"/>
                  <a:gd name="T4" fmla="*/ 0 w 249"/>
                  <a:gd name="T5" fmla="*/ 0 h 201"/>
                  <a:gd name="T6" fmla="*/ 1 w 249"/>
                  <a:gd name="T7" fmla="*/ 0 h 201"/>
                  <a:gd name="T8" fmla="*/ 1 w 249"/>
                  <a:gd name="T9" fmla="*/ 0 h 201"/>
                  <a:gd name="T10" fmla="*/ 1 w 249"/>
                  <a:gd name="T11" fmla="*/ 0 h 201"/>
                  <a:gd name="T12" fmla="*/ 0 w 249"/>
                  <a:gd name="T13" fmla="*/ 0 h 20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9"/>
                  <a:gd name="T22" fmla="*/ 0 h 201"/>
                  <a:gd name="T23" fmla="*/ 249 w 249"/>
                  <a:gd name="T24" fmla="*/ 201 h 20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9" h="201">
                    <a:moveTo>
                      <a:pt x="0" y="200"/>
                    </a:moveTo>
                    <a:lnTo>
                      <a:pt x="0" y="200"/>
                    </a:lnTo>
                    <a:lnTo>
                      <a:pt x="0" y="0"/>
                    </a:lnTo>
                    <a:lnTo>
                      <a:pt x="248" y="0"/>
                    </a:lnTo>
                    <a:lnTo>
                      <a:pt x="248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37" name="Arc 397"/>
              <p:cNvSpPr>
                <a:spLocks noChangeAspect="1"/>
              </p:cNvSpPr>
              <p:nvPr/>
            </p:nvSpPr>
            <p:spPr bwMode="auto">
              <a:xfrm>
                <a:off x="5178" y="2786"/>
                <a:ext cx="55" cy="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38" name="Arc 398"/>
              <p:cNvSpPr>
                <a:spLocks noChangeAspect="1"/>
              </p:cNvSpPr>
              <p:nvPr/>
            </p:nvSpPr>
            <p:spPr bwMode="auto">
              <a:xfrm flipH="1">
                <a:off x="5108" y="2786"/>
                <a:ext cx="49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39" name="Freeform 399"/>
              <p:cNvSpPr>
                <a:spLocks noChangeAspect="1"/>
              </p:cNvSpPr>
              <p:nvPr/>
            </p:nvSpPr>
            <p:spPr bwMode="auto">
              <a:xfrm>
                <a:off x="5157" y="2786"/>
                <a:ext cx="23" cy="27"/>
              </a:xfrm>
              <a:custGeom>
                <a:avLst/>
                <a:gdLst>
                  <a:gd name="T0" fmla="*/ 0 w 249"/>
                  <a:gd name="T1" fmla="*/ 0 h 201"/>
                  <a:gd name="T2" fmla="*/ 0 w 249"/>
                  <a:gd name="T3" fmla="*/ 0 h 201"/>
                  <a:gd name="T4" fmla="*/ 0 w 249"/>
                  <a:gd name="T5" fmla="*/ 0 h 201"/>
                  <a:gd name="T6" fmla="*/ 0 w 249"/>
                  <a:gd name="T7" fmla="*/ 0 h 201"/>
                  <a:gd name="T8" fmla="*/ 0 w 249"/>
                  <a:gd name="T9" fmla="*/ 0 h 201"/>
                  <a:gd name="T10" fmla="*/ 0 w 249"/>
                  <a:gd name="T11" fmla="*/ 0 h 201"/>
                  <a:gd name="T12" fmla="*/ 0 w 249"/>
                  <a:gd name="T13" fmla="*/ 0 h 20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9"/>
                  <a:gd name="T22" fmla="*/ 0 h 201"/>
                  <a:gd name="T23" fmla="*/ 249 w 249"/>
                  <a:gd name="T24" fmla="*/ 201 h 20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9" h="201">
                    <a:moveTo>
                      <a:pt x="0" y="200"/>
                    </a:moveTo>
                    <a:lnTo>
                      <a:pt x="0" y="200"/>
                    </a:lnTo>
                    <a:lnTo>
                      <a:pt x="0" y="0"/>
                    </a:lnTo>
                    <a:lnTo>
                      <a:pt x="248" y="0"/>
                    </a:lnTo>
                    <a:lnTo>
                      <a:pt x="248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40" name="AutoShape 400"/>
              <p:cNvSpPr>
                <a:spLocks noChangeAspect="1" noChangeArrowheads="1"/>
              </p:cNvSpPr>
              <p:nvPr/>
            </p:nvSpPr>
            <p:spPr bwMode="auto">
              <a:xfrm flipV="1">
                <a:off x="5145" y="2803"/>
                <a:ext cx="45" cy="65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414" name="组合 95"/>
          <p:cNvGrpSpPr>
            <a:grpSpLocks/>
          </p:cNvGrpSpPr>
          <p:nvPr/>
        </p:nvGrpSpPr>
        <p:grpSpPr bwMode="auto">
          <a:xfrm>
            <a:off x="5041900" y="2025256"/>
            <a:ext cx="1500188" cy="1681964"/>
            <a:chOff x="4698341" y="2348874"/>
            <a:chExt cx="1498307" cy="2243025"/>
          </a:xfrm>
        </p:grpSpPr>
        <p:sp>
          <p:nvSpPr>
            <p:cNvPr id="17425" name="矩形 66"/>
            <p:cNvSpPr>
              <a:spLocks noChangeArrowheads="1"/>
            </p:cNvSpPr>
            <p:nvPr/>
          </p:nvSpPr>
          <p:spPr bwMode="auto">
            <a:xfrm>
              <a:off x="4698341" y="3647880"/>
              <a:ext cx="1498307" cy="944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prstClr val="black"/>
                  </a:solidFill>
                </a:rPr>
                <a:t>伙伴     开发人员</a:t>
              </a:r>
              <a:endParaRPr lang="en-US" altLang="zh-CN" b="1">
                <a:solidFill>
                  <a:prstClr val="black"/>
                </a:solidFill>
              </a:endParaRPr>
            </a:p>
          </p:txBody>
        </p:sp>
        <p:grpSp>
          <p:nvGrpSpPr>
            <p:cNvPr id="17426" name="Group 401"/>
            <p:cNvGrpSpPr>
              <a:grpSpLocks/>
            </p:cNvGrpSpPr>
            <p:nvPr/>
          </p:nvGrpSpPr>
          <p:grpSpPr bwMode="auto">
            <a:xfrm>
              <a:off x="4980848" y="2348874"/>
              <a:ext cx="904691" cy="1172252"/>
              <a:chOff x="4076" y="2934"/>
              <a:chExt cx="156" cy="233"/>
            </a:xfrm>
          </p:grpSpPr>
          <p:sp>
            <p:nvSpPr>
              <p:cNvPr id="17427" name="Oval 402"/>
              <p:cNvSpPr>
                <a:spLocks noChangeAspect="1" noChangeArrowheads="1"/>
              </p:cNvSpPr>
              <p:nvPr/>
            </p:nvSpPr>
            <p:spPr bwMode="auto">
              <a:xfrm>
                <a:off x="4103" y="2934"/>
                <a:ext cx="101" cy="9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28" name="Freeform 403"/>
              <p:cNvSpPr>
                <a:spLocks noChangeAspect="1"/>
              </p:cNvSpPr>
              <p:nvPr/>
            </p:nvSpPr>
            <p:spPr bwMode="auto">
              <a:xfrm>
                <a:off x="4076" y="3072"/>
                <a:ext cx="153" cy="95"/>
              </a:xfrm>
              <a:custGeom>
                <a:avLst/>
                <a:gdLst>
                  <a:gd name="T0" fmla="*/ 0 w 249"/>
                  <a:gd name="T1" fmla="*/ 0 h 201"/>
                  <a:gd name="T2" fmla="*/ 0 w 249"/>
                  <a:gd name="T3" fmla="*/ 0 h 201"/>
                  <a:gd name="T4" fmla="*/ 0 w 249"/>
                  <a:gd name="T5" fmla="*/ 0 h 201"/>
                  <a:gd name="T6" fmla="*/ 1 w 249"/>
                  <a:gd name="T7" fmla="*/ 0 h 201"/>
                  <a:gd name="T8" fmla="*/ 1 w 249"/>
                  <a:gd name="T9" fmla="*/ 0 h 201"/>
                  <a:gd name="T10" fmla="*/ 1 w 249"/>
                  <a:gd name="T11" fmla="*/ 0 h 201"/>
                  <a:gd name="T12" fmla="*/ 0 w 249"/>
                  <a:gd name="T13" fmla="*/ 0 h 20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9"/>
                  <a:gd name="T22" fmla="*/ 0 h 201"/>
                  <a:gd name="T23" fmla="*/ 249 w 249"/>
                  <a:gd name="T24" fmla="*/ 201 h 20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9" h="201">
                    <a:moveTo>
                      <a:pt x="0" y="200"/>
                    </a:moveTo>
                    <a:lnTo>
                      <a:pt x="0" y="200"/>
                    </a:lnTo>
                    <a:lnTo>
                      <a:pt x="0" y="0"/>
                    </a:lnTo>
                    <a:lnTo>
                      <a:pt x="248" y="0"/>
                    </a:lnTo>
                    <a:lnTo>
                      <a:pt x="248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7429" name="Group 404"/>
              <p:cNvGrpSpPr>
                <a:grpSpLocks noChangeAspect="1"/>
              </p:cNvGrpSpPr>
              <p:nvPr/>
            </p:nvGrpSpPr>
            <p:grpSpPr bwMode="auto">
              <a:xfrm>
                <a:off x="4079" y="3028"/>
                <a:ext cx="153" cy="55"/>
                <a:chOff x="976" y="2560"/>
                <a:chExt cx="248" cy="66"/>
              </a:xfrm>
            </p:grpSpPr>
            <p:sp>
              <p:nvSpPr>
                <p:cNvPr id="17431" name="Arc 405"/>
                <p:cNvSpPr>
                  <a:spLocks noChangeAspect="1"/>
                </p:cNvSpPr>
                <p:nvPr/>
              </p:nvSpPr>
              <p:spPr bwMode="auto">
                <a:xfrm>
                  <a:off x="1084" y="2560"/>
                  <a:ext cx="140" cy="6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32" name="Arc 406"/>
                <p:cNvSpPr>
                  <a:spLocks noChangeAspect="1"/>
                </p:cNvSpPr>
                <p:nvPr/>
              </p:nvSpPr>
              <p:spPr bwMode="auto">
                <a:xfrm flipH="1">
                  <a:off x="976" y="2560"/>
                  <a:ext cx="128" cy="6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7430" name="AutoShape 410"/>
              <p:cNvSpPr>
                <a:spLocks noChangeAspect="1" noChangeArrowheads="1"/>
              </p:cNvSpPr>
              <p:nvPr/>
            </p:nvSpPr>
            <p:spPr bwMode="auto">
              <a:xfrm flipV="1">
                <a:off x="4131" y="3052"/>
                <a:ext cx="50" cy="7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506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5" y="3584972"/>
            <a:ext cx="1136650" cy="54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4" y="3584972"/>
            <a:ext cx="1136650" cy="54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7" name="组合 46"/>
          <p:cNvGrpSpPr>
            <a:grpSpLocks/>
          </p:cNvGrpSpPr>
          <p:nvPr/>
        </p:nvGrpSpPr>
        <p:grpSpPr bwMode="auto">
          <a:xfrm>
            <a:off x="6951665" y="2085986"/>
            <a:ext cx="1571625" cy="1600915"/>
            <a:chOff x="6935960" y="2780928"/>
            <a:chExt cx="1572539" cy="2133867"/>
          </a:xfrm>
        </p:grpSpPr>
        <p:grpSp>
          <p:nvGrpSpPr>
            <p:cNvPr id="17421" name="Group 21"/>
            <p:cNvGrpSpPr>
              <a:grpSpLocks/>
            </p:cNvGrpSpPr>
            <p:nvPr/>
          </p:nvGrpSpPr>
          <p:grpSpPr bwMode="auto">
            <a:xfrm>
              <a:off x="7380312" y="2780928"/>
              <a:ext cx="660400" cy="1157287"/>
              <a:chOff x="2111" y="2247"/>
              <a:chExt cx="592" cy="1034"/>
            </a:xfrm>
          </p:grpSpPr>
          <p:sp>
            <p:nvSpPr>
              <p:cNvPr id="17423" name="Freeform 22"/>
              <p:cNvSpPr>
                <a:spLocks/>
              </p:cNvSpPr>
              <p:nvPr/>
            </p:nvSpPr>
            <p:spPr bwMode="gray">
              <a:xfrm>
                <a:off x="2111" y="2449"/>
                <a:ext cx="592" cy="832"/>
              </a:xfrm>
              <a:custGeom>
                <a:avLst/>
                <a:gdLst>
                  <a:gd name="T0" fmla="*/ 10826407 w 320"/>
                  <a:gd name="T1" fmla="*/ 21281 h 479"/>
                  <a:gd name="T2" fmla="*/ 9543101 w 320"/>
                  <a:gd name="T3" fmla="*/ 679369 h 479"/>
                  <a:gd name="T4" fmla="*/ 8191363 w 320"/>
                  <a:gd name="T5" fmla="*/ 21281 h 479"/>
                  <a:gd name="T6" fmla="*/ 4537691 w 320"/>
                  <a:gd name="T7" fmla="*/ 355162 h 479"/>
                  <a:gd name="T8" fmla="*/ 70515 w 320"/>
                  <a:gd name="T9" fmla="*/ 3603218 h 479"/>
                  <a:gd name="T10" fmla="*/ 2330188 w 320"/>
                  <a:gd name="T11" fmla="*/ 4414608 h 479"/>
                  <a:gd name="T12" fmla="*/ 5533566 w 320"/>
                  <a:gd name="T13" fmla="*/ 1180031 h 479"/>
                  <a:gd name="T14" fmla="*/ 906213 w 320"/>
                  <a:gd name="T15" fmla="*/ 8511926 h 479"/>
                  <a:gd name="T16" fmla="*/ 2200523 w 320"/>
                  <a:gd name="T17" fmla="*/ 9642616 h 479"/>
                  <a:gd name="T18" fmla="*/ 8569095 w 320"/>
                  <a:gd name="T19" fmla="*/ 9110629 h 479"/>
                  <a:gd name="T20" fmla="*/ 9472429 w 320"/>
                  <a:gd name="T21" fmla="*/ 4804576 h 479"/>
                  <a:gd name="T22" fmla="*/ 10896757 w 320"/>
                  <a:gd name="T23" fmla="*/ 9095224 h 479"/>
                  <a:gd name="T24" fmla="*/ 16881304 w 320"/>
                  <a:gd name="T25" fmla="*/ 9694645 h 479"/>
                  <a:gd name="T26" fmla="*/ 18185300 w 320"/>
                  <a:gd name="T27" fmla="*/ 8429084 h 479"/>
                  <a:gd name="T28" fmla="*/ 13551287 w 320"/>
                  <a:gd name="T29" fmla="*/ 1180031 h 479"/>
                  <a:gd name="T30" fmla="*/ 14834758 w 320"/>
                  <a:gd name="T31" fmla="*/ 2787379 h 479"/>
                  <a:gd name="T32" fmla="*/ 18112462 w 320"/>
                  <a:gd name="T33" fmla="*/ 4889737 h 479"/>
                  <a:gd name="T34" fmla="*/ 19011149 w 320"/>
                  <a:gd name="T35" fmla="*/ 3352270 h 479"/>
                  <a:gd name="T36" fmla="*/ 13932570 w 320"/>
                  <a:gd name="T37" fmla="*/ 166756 h 479"/>
                  <a:gd name="T38" fmla="*/ 10826407 w 320"/>
                  <a:gd name="T39" fmla="*/ 21281 h 47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20"/>
                  <a:gd name="T61" fmla="*/ 0 h 479"/>
                  <a:gd name="T62" fmla="*/ 320 w 320"/>
                  <a:gd name="T63" fmla="*/ 479 h 479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20" h="479">
                    <a:moveTo>
                      <a:pt x="168" y="1"/>
                    </a:moveTo>
                    <a:cubicBezTo>
                      <a:pt x="165" y="15"/>
                      <a:pt x="154" y="34"/>
                      <a:pt x="148" y="33"/>
                    </a:cubicBezTo>
                    <a:cubicBezTo>
                      <a:pt x="141" y="33"/>
                      <a:pt x="133" y="15"/>
                      <a:pt x="127" y="1"/>
                    </a:cubicBezTo>
                    <a:cubicBezTo>
                      <a:pt x="105" y="0"/>
                      <a:pt x="88" y="5"/>
                      <a:pt x="70" y="17"/>
                    </a:cubicBezTo>
                    <a:cubicBezTo>
                      <a:pt x="57" y="32"/>
                      <a:pt x="0" y="165"/>
                      <a:pt x="1" y="174"/>
                    </a:cubicBezTo>
                    <a:cubicBezTo>
                      <a:pt x="1" y="183"/>
                      <a:pt x="3" y="212"/>
                      <a:pt x="36" y="213"/>
                    </a:cubicBezTo>
                    <a:cubicBezTo>
                      <a:pt x="63" y="197"/>
                      <a:pt x="86" y="57"/>
                      <a:pt x="86" y="57"/>
                    </a:cubicBezTo>
                    <a:cubicBezTo>
                      <a:pt x="79" y="92"/>
                      <a:pt x="14" y="411"/>
                      <a:pt x="14" y="411"/>
                    </a:cubicBezTo>
                    <a:cubicBezTo>
                      <a:pt x="9" y="452"/>
                      <a:pt x="24" y="464"/>
                      <a:pt x="34" y="466"/>
                    </a:cubicBezTo>
                    <a:cubicBezTo>
                      <a:pt x="55" y="471"/>
                      <a:pt x="114" y="479"/>
                      <a:pt x="133" y="440"/>
                    </a:cubicBezTo>
                    <a:cubicBezTo>
                      <a:pt x="152" y="401"/>
                      <a:pt x="141" y="232"/>
                      <a:pt x="147" y="232"/>
                    </a:cubicBezTo>
                    <a:cubicBezTo>
                      <a:pt x="153" y="232"/>
                      <a:pt x="150" y="400"/>
                      <a:pt x="169" y="439"/>
                    </a:cubicBezTo>
                    <a:cubicBezTo>
                      <a:pt x="188" y="478"/>
                      <a:pt x="243" y="473"/>
                      <a:pt x="262" y="468"/>
                    </a:cubicBezTo>
                    <a:cubicBezTo>
                      <a:pt x="272" y="462"/>
                      <a:pt x="292" y="459"/>
                      <a:pt x="282" y="407"/>
                    </a:cubicBezTo>
                    <a:lnTo>
                      <a:pt x="210" y="57"/>
                    </a:lnTo>
                    <a:cubicBezTo>
                      <a:pt x="201" y="12"/>
                      <a:pt x="218" y="105"/>
                      <a:pt x="230" y="135"/>
                    </a:cubicBezTo>
                    <a:cubicBezTo>
                      <a:pt x="242" y="165"/>
                      <a:pt x="242" y="254"/>
                      <a:pt x="281" y="236"/>
                    </a:cubicBezTo>
                    <a:cubicBezTo>
                      <a:pt x="320" y="218"/>
                      <a:pt x="299" y="180"/>
                      <a:pt x="295" y="162"/>
                    </a:cubicBezTo>
                    <a:cubicBezTo>
                      <a:pt x="288" y="150"/>
                      <a:pt x="237" y="17"/>
                      <a:pt x="216" y="8"/>
                    </a:cubicBezTo>
                    <a:cubicBezTo>
                      <a:pt x="183" y="0"/>
                      <a:pt x="168" y="1"/>
                      <a:pt x="168" y="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050"/>
                  </a:gs>
                  <a:gs pos="100000">
                    <a:schemeClr val="hlink"/>
                  </a:gs>
                </a:gsLst>
                <a:lin ang="18900000" scaled="1"/>
              </a:gradFill>
              <a:ln w="9525">
                <a:round/>
                <a:headEnd/>
                <a:tailEnd/>
              </a:ln>
              <a:scene3d>
                <a:camera prst="legacyPerspectiveTopRight"/>
                <a:lightRig rig="legacyNormal2" dir="t"/>
              </a:scene3d>
              <a:sp3d extrusionH="430200" prstMaterial="legacyMetal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>
                <a:flatTx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24" name="Oval 23"/>
              <p:cNvSpPr>
                <a:spLocks noChangeArrowheads="1"/>
              </p:cNvSpPr>
              <p:nvPr/>
            </p:nvSpPr>
            <p:spPr bwMode="gray">
              <a:xfrm flipH="1">
                <a:off x="2286" y="2247"/>
                <a:ext cx="199" cy="215"/>
              </a:xfrm>
              <a:prstGeom prst="ellipse">
                <a:avLst/>
              </a:prstGeom>
              <a:gradFill rotWithShape="1">
                <a:gsLst>
                  <a:gs pos="0">
                    <a:srgbClr val="00B050"/>
                  </a:gs>
                  <a:gs pos="100000">
                    <a:schemeClr val="hlink"/>
                  </a:gs>
                </a:gsLst>
                <a:lin ang="18900000" scaled="1"/>
              </a:gradFill>
              <a:ln w="9525">
                <a:round/>
                <a:headEnd/>
                <a:tailEnd/>
              </a:ln>
              <a:scene3d>
                <a:camera prst="legacyPerspectiveTopRight"/>
                <a:lightRig rig="legacyNormal2" dir="t"/>
              </a:scene3d>
              <a:sp3d extrusionH="430200" prstMaterial="legacyMetal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422" name="矩形 43"/>
            <p:cNvSpPr>
              <a:spLocks noChangeArrowheads="1"/>
            </p:cNvSpPr>
            <p:nvPr/>
          </p:nvSpPr>
          <p:spPr bwMode="auto">
            <a:xfrm>
              <a:off x="6935960" y="3971251"/>
              <a:ext cx="1572539" cy="943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prstClr val="black"/>
                  </a:solidFill>
                </a:rPr>
                <a:t>客户     业务人员</a:t>
              </a:r>
              <a:endParaRPr lang="en-US" altLang="zh-CN" b="1">
                <a:solidFill>
                  <a:prstClr val="black"/>
                </a:solidFill>
              </a:endParaRPr>
            </a:p>
          </p:txBody>
        </p:sp>
      </p:grpSp>
      <p:pic>
        <p:nvPicPr>
          <p:cNvPr id="4506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1" y="3584972"/>
            <a:ext cx="1136650" cy="54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矩形 46"/>
          <p:cNvSpPr/>
          <p:nvPr/>
        </p:nvSpPr>
        <p:spPr>
          <a:xfrm>
            <a:off x="0" y="4659982"/>
            <a:ext cx="9144000" cy="4835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>
              <a:buFont typeface="Wingdings" pitchFamily="2" charset="2"/>
              <a:buChar char="l"/>
            </a:pP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面向业务人员的</a:t>
            </a:r>
            <a:r>
              <a:rPr lang="zh-CN" altLang="en-US" sz="1600" b="1">
                <a:solidFill>
                  <a:prstClr val="white"/>
                </a:solidFill>
                <a:latin typeface="微软雅黑" pitchFamily="34" charset="-122"/>
              </a:rPr>
              <a:t>建模体系，使</a:t>
            </a: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各种角色都能对业务功能进行配置</a:t>
            </a:r>
            <a:r>
              <a:rPr lang="zh-CN" altLang="en-US" sz="1600" b="1">
                <a:solidFill>
                  <a:prstClr val="white"/>
                </a:solidFill>
                <a:latin typeface="微软雅黑" pitchFamily="34" charset="-122"/>
              </a:rPr>
              <a:t>性开发（</a:t>
            </a:r>
            <a:r>
              <a:rPr lang="en-US" altLang="zh-CN" sz="1600" b="1">
                <a:solidFill>
                  <a:prstClr val="white"/>
                </a:solidFill>
                <a:latin typeface="微软雅黑" pitchFamily="34" charset="-122"/>
              </a:rPr>
              <a:t>90%</a:t>
            </a:r>
            <a:r>
              <a:rPr lang="zh-CN" altLang="en-US" sz="1600" b="1">
                <a:solidFill>
                  <a:prstClr val="white"/>
                </a:solidFill>
                <a:latin typeface="微软雅黑" pitchFamily="34" charset="-122"/>
              </a:rPr>
              <a:t>配置</a:t>
            </a:r>
            <a:r>
              <a:rPr lang="en-US" altLang="zh-CN" sz="1600" b="1">
                <a:solidFill>
                  <a:prstClr val="white"/>
                </a:solidFill>
                <a:latin typeface="微软雅黑" pitchFamily="34" charset="-122"/>
              </a:rPr>
              <a:t>+10%</a:t>
            </a:r>
            <a:r>
              <a:rPr lang="zh-CN" altLang="en-US" sz="1600" b="1">
                <a:solidFill>
                  <a:prstClr val="white"/>
                </a:solidFill>
                <a:latin typeface="微软雅黑" pitchFamily="34" charset="-122"/>
              </a:rPr>
              <a:t>开发）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pic>
        <p:nvPicPr>
          <p:cNvPr id="450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4" y="3531396"/>
            <a:ext cx="1136650" cy="54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22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16868" y="928057"/>
            <a:ext cx="1863328" cy="40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latin typeface="Impact" panose="020B0806030902050204" pitchFamily="34" charset="0"/>
                <a:ea typeface="华文隶书" pitchFamily="2" charset="-122"/>
                <a:cs typeface="Verdana" panose="020B0604030504040204" pitchFamily="34" charset="0"/>
              </a:rPr>
              <a:t>Content</a:t>
            </a:r>
            <a:endParaRPr lang="zh-CN" altLang="en-US" sz="2700">
              <a:latin typeface="Impact" panose="020B0806030902050204" pitchFamily="34" charset="0"/>
              <a:ea typeface="华文隶书" pitchFamily="2" charset="-122"/>
              <a:cs typeface="Verdana" panose="020B060403050404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flipH="1">
            <a:off x="2325476" y="1019883"/>
            <a:ext cx="14288" cy="3568091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987103" y="1379911"/>
            <a:ext cx="2025254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22" name="TextBox 33"/>
          <p:cNvSpPr txBox="1"/>
          <p:nvPr>
            <p:custDataLst>
              <p:tags r:id="rId5"/>
            </p:custDataLst>
          </p:nvPr>
        </p:nvSpPr>
        <p:spPr>
          <a:xfrm>
            <a:off x="1798029" y="1734239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23" name="TextBox 34"/>
          <p:cNvSpPr txBox="1"/>
          <p:nvPr>
            <p:custDataLst>
              <p:tags r:id="rId6"/>
            </p:custDataLst>
          </p:nvPr>
        </p:nvSpPr>
        <p:spPr>
          <a:xfrm>
            <a:off x="1798029" y="2274876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</a:p>
        </p:txBody>
      </p:sp>
      <p:sp>
        <p:nvSpPr>
          <p:cNvPr id="24" name="TextBox 35"/>
          <p:cNvSpPr txBox="1"/>
          <p:nvPr>
            <p:custDataLst>
              <p:tags r:id="rId7"/>
            </p:custDataLst>
          </p:nvPr>
        </p:nvSpPr>
        <p:spPr>
          <a:xfrm>
            <a:off x="1798029" y="2815512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</a:t>
            </a:r>
            <a:r>
              <a:rPr lang="en-US" altLang="zh-CN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3</a:t>
            </a:r>
            <a:endParaRPr lang="en-US" sz="21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354092" y="1796668"/>
            <a:ext cx="2700078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架构理念</a:t>
            </a:r>
            <a:endParaRPr lang="en-US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354104" y="2340784"/>
            <a:ext cx="3009427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技术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架构及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特点</a:t>
            </a:r>
            <a:endParaRPr lang="en-US" altLang="zh-CN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2354094" y="2883709"/>
            <a:ext cx="3264976" cy="323850"/>
          </a:xfrm>
          <a:prstGeom prst="rect">
            <a:avLst/>
          </a:prstGeom>
          <a:solidFill>
            <a:srgbClr val="FF9900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动态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领域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建模</a:t>
            </a:r>
            <a:endParaRPr lang="en-US" altLang="zh-CN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2354094" y="3417034"/>
            <a:ext cx="3586060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开发架构与开发流程</a:t>
            </a:r>
            <a:endParaRPr lang="en-US" altLang="zh-CN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2" name="TextBox 35"/>
          <p:cNvSpPr txBox="1"/>
          <p:nvPr>
            <p:custDataLst>
              <p:tags r:id="rId12"/>
            </p:custDataLst>
          </p:nvPr>
        </p:nvSpPr>
        <p:spPr>
          <a:xfrm>
            <a:off x="1798029" y="3338896"/>
            <a:ext cx="527447" cy="480128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719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9"/>
          <p:cNvSpPr>
            <a:spLocks noChangeArrowheads="1"/>
          </p:cNvSpPr>
          <p:nvPr/>
        </p:nvSpPr>
        <p:spPr bwMode="black">
          <a:xfrm>
            <a:off x="290721" y="627545"/>
            <a:ext cx="4129482" cy="90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8" rIns="91416" bIns="45708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世纪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60-90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年代</a:t>
            </a:r>
            <a:endParaRPr lang="en-US" altLang="zh-CN" sz="1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企业生产及库存的管理需求</a:t>
            </a:r>
            <a:endParaRPr lang="en-US" altLang="zh-CN" sz="1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计算机的产生与发展</a:t>
            </a:r>
            <a:endParaRPr lang="en-US" altLang="zh-CN" sz="1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59"/>
          <p:cNvSpPr>
            <a:spLocks noChangeArrowheads="1"/>
          </p:cNvSpPr>
          <p:nvPr/>
        </p:nvSpPr>
        <p:spPr bwMode="black">
          <a:xfrm>
            <a:off x="5061089" y="632058"/>
            <a:ext cx="4027410" cy="90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8" rIns="91416" bIns="45708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1990-2000</a:t>
            </a:r>
          </a:p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企业全面运营管控及协同</a:t>
            </a:r>
          </a:p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局域网络的普遍应用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76" y="694790"/>
            <a:ext cx="4023625" cy="2324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 descr="C:\Users\RD_zhanglijun\AppData\Local\Microsoft\Windows\Temporary Internet Files\Content.Outlook\G4WE1FHX\CCF科技进步一等奖证书 (2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07" y="694791"/>
            <a:ext cx="1392811" cy="191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4329342" y="723441"/>
            <a:ext cx="0" cy="403244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30666" y="3198185"/>
            <a:ext cx="3855410" cy="1210713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pPr marL="226974" indent="-226974">
              <a:lnSpc>
                <a:spcPct val="90000"/>
              </a:lnSpc>
              <a:spcBef>
                <a:spcPct val="50000"/>
              </a:spcBef>
              <a:buClr>
                <a:srgbClr val="FF0000"/>
              </a:buClr>
              <a:buFont typeface="Arial"/>
              <a:buChar char="•"/>
            </a:pP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/>
                <a:sym typeface="Arial"/>
              </a:rPr>
              <a:t>交付效率</a:t>
            </a:r>
            <a:r>
              <a:rPr lang="zh-CN" altLang="zh-CN" sz="1400" dirty="0">
                <a:solidFill>
                  <a:srgbClr val="A3A3A3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cs typeface="Arial"/>
                <a:sym typeface="Arial"/>
              </a:rPr>
              <a:t>：</a:t>
            </a: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面向业务人员的全面配置体系</a:t>
            </a:r>
            <a:endParaRPr lang="en-US" altLang="zh-CN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Arial"/>
            </a:endParaRPr>
          </a:p>
          <a:p>
            <a:pPr marL="226974" indent="-226974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FF0000"/>
              </a:buClr>
              <a:buFont typeface="Arial"/>
              <a:buChar char="•"/>
            </a:pP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/>
                <a:sym typeface="Arial"/>
              </a:rPr>
              <a:t>平滑升级</a:t>
            </a:r>
            <a:r>
              <a:rPr lang="zh-CN" altLang="zh-CN" sz="1400" dirty="0">
                <a:solidFill>
                  <a:srgbClr val="A3A3A3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cs typeface="Arial"/>
                <a:sym typeface="Arial"/>
              </a:rPr>
              <a:t>：</a:t>
            </a: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支持成果组合应用与平滑升级</a:t>
            </a:r>
            <a:endParaRPr lang="en-US" altLang="zh-CN" sz="1400" dirty="0">
              <a:solidFill>
                <a:srgbClr val="A3A3A3">
                  <a:lumMod val="50000"/>
                </a:srgbClr>
              </a:solidFill>
              <a:latin typeface="微软雅黑" pitchFamily="34" charset="-122"/>
              <a:ea typeface="微软雅黑" pitchFamily="34" charset="-122"/>
              <a:cs typeface="Arial"/>
              <a:sym typeface="Arial"/>
            </a:endParaRPr>
          </a:p>
          <a:p>
            <a:pPr marL="226974" indent="-226974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FF0000"/>
              </a:buClr>
              <a:buFont typeface="Arial"/>
              <a:buChar char="•"/>
            </a:pP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/>
                <a:sym typeface="Arial"/>
              </a:rPr>
              <a:t>一致的用户体验</a:t>
            </a:r>
            <a:r>
              <a:rPr lang="zh-CN" altLang="zh-CN" sz="1400" dirty="0">
                <a:solidFill>
                  <a:srgbClr val="A3A3A3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cs typeface="Arial"/>
                <a:sym typeface="Arial"/>
              </a:rPr>
              <a:t>：</a:t>
            </a: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统一的界面构建块</a:t>
            </a:r>
            <a:endParaRPr lang="en-US" altLang="zh-CN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Arial"/>
            </a:endParaRPr>
          </a:p>
          <a:p>
            <a:pPr marL="226974" indent="-226974">
              <a:lnSpc>
                <a:spcPct val="90000"/>
              </a:lnSpc>
              <a:spcBef>
                <a:spcPct val="50000"/>
              </a:spcBef>
              <a:buClr>
                <a:srgbClr val="FF0000"/>
              </a:buClr>
              <a:buFont typeface="Arial"/>
              <a:buChar char="•"/>
            </a:pP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/>
                <a:sym typeface="Arial"/>
              </a:rPr>
              <a:t>微内核架构</a:t>
            </a:r>
            <a:r>
              <a:rPr lang="zh-CN" altLang="zh-CN" sz="1400" dirty="0">
                <a:solidFill>
                  <a:srgbClr val="A3A3A3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cs typeface="Arial"/>
                <a:sym typeface="Arial"/>
              </a:rPr>
              <a:t>：</a:t>
            </a:r>
            <a:r>
              <a: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实现架构的可持续发展</a:t>
            </a:r>
            <a:endParaRPr lang="zh-CN" altLang="zh-CN" sz="1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Arial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323" y="762814"/>
            <a:ext cx="1396560" cy="178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2178" r="6911" b="6167"/>
          <a:stretch/>
        </p:blipFill>
        <p:spPr>
          <a:xfrm>
            <a:off x="4420203" y="2580261"/>
            <a:ext cx="1563760" cy="19567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9431" y="2880543"/>
            <a:ext cx="1894586" cy="14183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61" y="2684708"/>
            <a:ext cx="1273013" cy="17045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20204" y="4571224"/>
            <a:ext cx="4392488" cy="438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91416" tIns="45708" rIns="91416" bIns="45708" rtlCol="0">
            <a:spAutoFit/>
          </a:bodyPr>
          <a:lstStyle/>
          <a:p>
            <a:pPr>
              <a:spcBef>
                <a:spcPts val="500"/>
              </a:spcBef>
              <a:buClr>
                <a:srgbClr val="005BAC"/>
              </a:buClr>
              <a:buSzPct val="90000"/>
            </a:pPr>
            <a:r>
              <a:rPr lang="zh-CN" altLang="en-US" sz="11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获得</a:t>
            </a:r>
            <a:r>
              <a:rPr lang="en-US" altLang="zh-CN" sz="11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1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项专业奖项、</a:t>
            </a:r>
            <a:r>
              <a:rPr lang="en-US" altLang="zh-CN" sz="11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1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项发明专利，专刊发表学术论文</a:t>
            </a:r>
            <a:r>
              <a:rPr lang="en-US" altLang="zh-CN" sz="11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1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篇，通过</a:t>
            </a:r>
            <a:r>
              <a:rPr lang="en-US" altLang="zh-CN" sz="11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1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项专业机构测评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39" y="828299"/>
            <a:ext cx="1273583" cy="1722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标题 1"/>
          <p:cNvSpPr txBox="1">
            <a:spLocks/>
          </p:cNvSpPr>
          <p:nvPr/>
        </p:nvSpPr>
        <p:spPr>
          <a:xfrm>
            <a:off x="13" y="17995"/>
            <a:ext cx="6697663" cy="465535"/>
          </a:xfrm>
          <a:prstGeom prst="rect">
            <a:avLst/>
          </a:prstGeom>
          <a:ln algn="ctr"/>
        </p:spPr>
        <p:txBody>
          <a:bodyPr lIns="91416" tIns="45708" rIns="91416" bIns="45708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2200" b="1" i="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</a:lstStyle>
          <a:p>
            <a:pPr>
              <a:defRPr/>
            </a:pPr>
            <a:r>
              <a:rPr lang="zh-CN" altLang="en-US" sz="200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金蝶云星空</a:t>
            </a:r>
            <a:r>
              <a:rPr sz="200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核心技术</a:t>
            </a:r>
            <a:r>
              <a:rPr lang="en-US" altLang="zh-CN" sz="2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sz="2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动态领域模型</a:t>
            </a:r>
            <a:endParaRPr lang="en-US" altLang="zh-CN" sz="20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1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6448" y="1971303"/>
            <a:ext cx="7295954" cy="315546"/>
          </a:xfrm>
          <a:prstGeom prst="rect">
            <a:avLst/>
          </a:prstGeom>
          <a:solidFill>
            <a:srgbClr val="D7DBD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5078" tIns="93236" rIns="95078" bIns="93236" numCol="1" rtlCol="0" anchor="ctr" anchorCtr="0" compatLnSpc="1">
            <a:prstTxWarp prst="textNoShape">
              <a:avLst/>
            </a:prstTxWarp>
          </a:bodyPr>
          <a:lstStyle/>
          <a:p>
            <a:pPr algn="ctr" defTabSz="950555">
              <a:lnSpc>
                <a:spcPct val="90000"/>
              </a:lnSpc>
            </a:pPr>
            <a:endParaRPr lang="zh-CN" altLang="en-US" sz="1600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32"/>
          <p:cNvSpPr/>
          <p:nvPr/>
        </p:nvSpPr>
        <p:spPr bwMode="auto">
          <a:xfrm>
            <a:off x="876448" y="4352204"/>
            <a:ext cx="7295954" cy="773733"/>
          </a:xfrm>
          <a:prstGeom prst="rect">
            <a:avLst/>
          </a:prstGeom>
          <a:solidFill>
            <a:srgbClr val="D7DBD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5078" tIns="93236" rIns="95078" bIns="93236" numCol="1" rtlCol="0" anchor="ctr" anchorCtr="0" compatLnSpc="1">
            <a:prstTxWarp prst="textNoShape">
              <a:avLst/>
            </a:prstTxWarp>
          </a:bodyPr>
          <a:lstStyle/>
          <a:p>
            <a:pPr defTabSz="950555">
              <a:lnSpc>
                <a:spcPct val="90000"/>
              </a:lnSpc>
            </a:pPr>
            <a:endParaRPr lang="en-US" sz="1800" kern="0" dirty="0">
              <a:solidFill>
                <a:srgbClr val="FFFFFF"/>
              </a:solidFill>
            </a:endParaRPr>
          </a:p>
          <a:p>
            <a:pPr defTabSz="950555">
              <a:lnSpc>
                <a:spcPct val="90000"/>
              </a:lnSpc>
            </a:pPr>
            <a:endParaRPr lang="en-US" sz="1800" kern="0" dirty="0">
              <a:solidFill>
                <a:srgbClr val="FFFFFF"/>
              </a:solidFill>
            </a:endParaRPr>
          </a:p>
        </p:txBody>
      </p:sp>
      <p:sp>
        <p:nvSpPr>
          <p:cNvPr id="9" name="Rectangle 32"/>
          <p:cNvSpPr/>
          <p:nvPr/>
        </p:nvSpPr>
        <p:spPr bwMode="auto">
          <a:xfrm>
            <a:off x="876448" y="3781427"/>
            <a:ext cx="7295954" cy="499467"/>
          </a:xfrm>
          <a:prstGeom prst="rect">
            <a:avLst/>
          </a:prstGeom>
          <a:solidFill>
            <a:srgbClr val="D7DBD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5078" tIns="93236" rIns="95078" bIns="93236" numCol="1" rtlCol="0" anchor="ctr" anchorCtr="0" compatLnSpc="1">
            <a:prstTxWarp prst="textNoShape">
              <a:avLst/>
            </a:prstTxWarp>
          </a:bodyPr>
          <a:lstStyle/>
          <a:p>
            <a:pPr algn="ctr" defTabSz="950555">
              <a:lnSpc>
                <a:spcPct val="90000"/>
              </a:lnSpc>
            </a:pPr>
            <a:endParaRPr lang="en-US" sz="16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115616" y="4597499"/>
            <a:ext cx="1440160" cy="21602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缓存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115616" y="4876007"/>
            <a:ext cx="1440160" cy="2037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日志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112988" y="3985432"/>
            <a:ext cx="1440160" cy="24381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模型库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915817" y="3985434"/>
            <a:ext cx="1440160" cy="2405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动态建模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716018" y="3985432"/>
            <a:ext cx="1440160" cy="24054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动态服务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516216" y="3985432"/>
            <a:ext cx="1440160" cy="24054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解释引擎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23928" y="3723195"/>
            <a:ext cx="1872208" cy="31162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动态领域模型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23928" y="4352217"/>
            <a:ext cx="1872208" cy="31162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基础服务框架</a:t>
            </a:r>
          </a:p>
        </p:txBody>
      </p:sp>
      <p:sp>
        <p:nvSpPr>
          <p:cNvPr id="18" name="Rectangle 32"/>
          <p:cNvSpPr/>
          <p:nvPr/>
        </p:nvSpPr>
        <p:spPr bwMode="auto">
          <a:xfrm>
            <a:off x="3405388" y="2358950"/>
            <a:ext cx="2232248" cy="1346665"/>
          </a:xfrm>
          <a:prstGeom prst="rect">
            <a:avLst/>
          </a:prstGeom>
          <a:solidFill>
            <a:srgbClr val="D7DBD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5078" tIns="93236" rIns="95078" bIns="93236" numCol="1" rtlCol="0" anchor="ctr" anchorCtr="0" compatLnSpc="1">
            <a:prstTxWarp prst="textNoShape">
              <a:avLst/>
            </a:prstTxWarp>
          </a:bodyPr>
          <a:lstStyle/>
          <a:p>
            <a:pPr algn="ctr" defTabSz="950555">
              <a:lnSpc>
                <a:spcPct val="90000"/>
              </a:lnSpc>
            </a:pPr>
            <a:endParaRPr lang="en-US" sz="16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73834" y="2358950"/>
            <a:ext cx="1872208" cy="31162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集成开发平台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3801432" y="2655258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单据设计平台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3801432" y="2914330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流程设计平台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801432" y="3174906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套打设计平台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3801432" y="3430183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报表设计平台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2916612" y="4597499"/>
            <a:ext cx="1440160" cy="21602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事务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2916612" y="4876007"/>
            <a:ext cx="1440160" cy="2037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异常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4740447" y="4597499"/>
            <a:ext cx="1440160" cy="21602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安全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4740447" y="4876007"/>
            <a:ext cx="1440160" cy="2037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消息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6516216" y="4597499"/>
            <a:ext cx="1440160" cy="21358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权限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6516216" y="4876007"/>
            <a:ext cx="1440160" cy="20132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国际化</a:t>
            </a:r>
          </a:p>
        </p:txBody>
      </p:sp>
      <p:sp>
        <p:nvSpPr>
          <p:cNvPr id="46" name="Rectangle 32"/>
          <p:cNvSpPr/>
          <p:nvPr/>
        </p:nvSpPr>
        <p:spPr bwMode="auto">
          <a:xfrm>
            <a:off x="876448" y="1331955"/>
            <a:ext cx="7295954" cy="555521"/>
          </a:xfrm>
          <a:prstGeom prst="rect">
            <a:avLst/>
          </a:prstGeom>
          <a:solidFill>
            <a:srgbClr val="D7DBD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5078" tIns="93236" rIns="95078" bIns="93236" numCol="1" rtlCol="0" anchor="ctr" anchorCtr="0" compatLnSpc="1">
            <a:prstTxWarp prst="textNoShape">
              <a:avLst/>
            </a:prstTxWarp>
          </a:bodyPr>
          <a:lstStyle/>
          <a:p>
            <a:pPr algn="ctr" defTabSz="950555">
              <a:lnSpc>
                <a:spcPct val="90000"/>
              </a:lnSpc>
            </a:pPr>
            <a:endParaRPr lang="en-US" sz="160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35898" y="1309525"/>
            <a:ext cx="1872208" cy="31162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平台化业务架构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1212056" y="1631312"/>
            <a:ext cx="1127697" cy="2034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智能会计平台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2567993" y="1629273"/>
            <a:ext cx="1127697" cy="2034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核销核算平台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3904397" y="1631312"/>
            <a:ext cx="1127697" cy="2034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信用管理平台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5256077" y="1629272"/>
            <a:ext cx="1127697" cy="2034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库存管理平台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6648659" y="1629271"/>
            <a:ext cx="1127697" cy="2034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预警平台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7884370" y="1631313"/>
            <a:ext cx="168446" cy="2013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1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Rectangle 32"/>
          <p:cNvSpPr/>
          <p:nvPr/>
        </p:nvSpPr>
        <p:spPr bwMode="auto">
          <a:xfrm>
            <a:off x="876446" y="589446"/>
            <a:ext cx="2255394" cy="683501"/>
          </a:xfrm>
          <a:prstGeom prst="rect">
            <a:avLst/>
          </a:prstGeom>
          <a:solidFill>
            <a:srgbClr val="D7DBD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5078" tIns="93236" rIns="95078" bIns="93236" numCol="1" rtlCol="0" anchor="ctr" anchorCtr="0" compatLnSpc="1">
            <a:prstTxWarp prst="textNoShape">
              <a:avLst/>
            </a:prstTxWarp>
          </a:bodyPr>
          <a:lstStyle/>
          <a:p>
            <a:pPr algn="ctr" defTabSz="950555">
              <a:lnSpc>
                <a:spcPct val="90000"/>
              </a:lnSpc>
            </a:pPr>
            <a:endParaRPr lang="en-US" sz="160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68039" y="577023"/>
            <a:ext cx="1872208" cy="31162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标准应用</a:t>
            </a:r>
          </a:p>
        </p:txBody>
      </p:sp>
      <p:sp>
        <p:nvSpPr>
          <p:cNvPr id="56" name="Rectangle 32"/>
          <p:cNvSpPr/>
          <p:nvPr/>
        </p:nvSpPr>
        <p:spPr bwMode="auto">
          <a:xfrm>
            <a:off x="5928579" y="589446"/>
            <a:ext cx="2255394" cy="683501"/>
          </a:xfrm>
          <a:prstGeom prst="rect">
            <a:avLst/>
          </a:prstGeom>
          <a:solidFill>
            <a:srgbClr val="D7DBD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5078" tIns="93236" rIns="95078" bIns="93236" numCol="1" rtlCol="0" anchor="ctr" anchorCtr="0" compatLnSpc="1">
            <a:prstTxWarp prst="textNoShape">
              <a:avLst/>
            </a:prstTxWarp>
          </a:bodyPr>
          <a:lstStyle/>
          <a:p>
            <a:pPr algn="ctr" defTabSz="950555">
              <a:lnSpc>
                <a:spcPct val="90000"/>
              </a:lnSpc>
            </a:pPr>
            <a:endParaRPr lang="en-US" sz="160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120174" y="555528"/>
            <a:ext cx="1872208" cy="338554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zh-CN" altLang="en-US" sz="1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</a:p>
        </p:txBody>
      </p:sp>
      <p:sp>
        <p:nvSpPr>
          <p:cNvPr id="58" name="Rectangle 32"/>
          <p:cNvSpPr/>
          <p:nvPr/>
        </p:nvSpPr>
        <p:spPr bwMode="auto">
          <a:xfrm>
            <a:off x="3396726" y="593638"/>
            <a:ext cx="2255394" cy="683501"/>
          </a:xfrm>
          <a:prstGeom prst="rect">
            <a:avLst/>
          </a:prstGeom>
          <a:solidFill>
            <a:srgbClr val="D7DBD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5078" tIns="93236" rIns="95078" bIns="93236" numCol="1" rtlCol="0" anchor="ctr" anchorCtr="0" compatLnSpc="1">
            <a:prstTxWarp prst="textNoShape">
              <a:avLst/>
            </a:prstTxWarp>
          </a:bodyPr>
          <a:lstStyle/>
          <a:p>
            <a:pPr algn="ctr" defTabSz="950555">
              <a:lnSpc>
                <a:spcPct val="90000"/>
              </a:lnSpc>
            </a:pPr>
            <a:endParaRPr lang="en-US" sz="160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88321" y="555528"/>
            <a:ext cx="1872208" cy="338554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  <a:r>
              <a:rPr lang="zh-CN" altLang="en-US" sz="1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996032" y="843570"/>
            <a:ext cx="1991793" cy="2899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财务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制造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分销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供应链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1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576115" y="843570"/>
            <a:ext cx="1932001" cy="2899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机械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电子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医疗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零售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1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061022" y="843570"/>
            <a:ext cx="1991793" cy="2899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工作台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/SDK/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云之家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微信</a:t>
            </a:r>
          </a:p>
        </p:txBody>
      </p:sp>
      <p:sp>
        <p:nvSpPr>
          <p:cNvPr id="60" name="Rectangle 32"/>
          <p:cNvSpPr/>
          <p:nvPr/>
        </p:nvSpPr>
        <p:spPr bwMode="auto">
          <a:xfrm>
            <a:off x="5917018" y="2355727"/>
            <a:ext cx="2266967" cy="1346666"/>
          </a:xfrm>
          <a:prstGeom prst="rect">
            <a:avLst/>
          </a:prstGeom>
          <a:solidFill>
            <a:srgbClr val="D7DBD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5078" tIns="93236" rIns="95078" bIns="93236" numCol="1" rtlCol="0" anchor="ctr" anchorCtr="0" compatLnSpc="1">
            <a:prstTxWarp prst="textNoShape">
              <a:avLst/>
            </a:prstTxWarp>
          </a:bodyPr>
          <a:lstStyle/>
          <a:p>
            <a:pPr algn="ctr" defTabSz="950555">
              <a:lnSpc>
                <a:spcPct val="90000"/>
              </a:lnSpc>
            </a:pPr>
            <a:endParaRPr lang="en-US" sz="16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84168" y="2355738"/>
            <a:ext cx="1872208" cy="31162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移动平台</a:t>
            </a:r>
          </a:p>
        </p:txBody>
      </p:sp>
      <p:sp>
        <p:nvSpPr>
          <p:cNvPr id="65" name="圆角矩形 64"/>
          <p:cNvSpPr/>
          <p:nvPr/>
        </p:nvSpPr>
        <p:spPr>
          <a:xfrm>
            <a:off x="6300192" y="2666532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开发部署平台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6300192" y="2911119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移动运行引擎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6300192" y="3171694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云模版服务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6300192" y="3426971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云消息服务</a:t>
            </a:r>
          </a:p>
        </p:txBody>
      </p:sp>
      <p:sp>
        <p:nvSpPr>
          <p:cNvPr id="69" name="Rectangle 32"/>
          <p:cNvSpPr/>
          <p:nvPr/>
        </p:nvSpPr>
        <p:spPr bwMode="auto">
          <a:xfrm>
            <a:off x="876446" y="2377360"/>
            <a:ext cx="2228334" cy="1346666"/>
          </a:xfrm>
          <a:prstGeom prst="rect">
            <a:avLst/>
          </a:prstGeom>
          <a:solidFill>
            <a:srgbClr val="D7DBD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5078" tIns="93236" rIns="95078" bIns="93236" numCol="1" rtlCol="0" anchor="ctr" anchorCtr="0" compatLnSpc="1">
            <a:prstTxWarp prst="textNoShape">
              <a:avLst/>
            </a:prstTxWarp>
          </a:bodyPr>
          <a:lstStyle/>
          <a:p>
            <a:pPr algn="ctr" defTabSz="950555">
              <a:lnSpc>
                <a:spcPct val="90000"/>
              </a:lnSpc>
            </a:pPr>
            <a:endParaRPr lang="en-US" sz="16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43610" y="2377371"/>
            <a:ext cx="1872208" cy="31162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协同管理</a:t>
            </a:r>
          </a:p>
        </p:txBody>
      </p:sp>
      <p:sp>
        <p:nvSpPr>
          <p:cNvPr id="71" name="圆角矩形 70"/>
          <p:cNvSpPr/>
          <p:nvPr/>
        </p:nvSpPr>
        <p:spPr>
          <a:xfrm>
            <a:off x="1268577" y="2673679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应用管理</a:t>
            </a:r>
          </a:p>
        </p:txBody>
      </p:sp>
      <p:sp>
        <p:nvSpPr>
          <p:cNvPr id="72" name="圆角矩形 71"/>
          <p:cNvSpPr/>
          <p:nvPr/>
        </p:nvSpPr>
        <p:spPr>
          <a:xfrm>
            <a:off x="1268577" y="2932739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成员管理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1268577" y="3193327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成果发布</a:t>
            </a:r>
          </a:p>
        </p:txBody>
      </p:sp>
      <p:sp>
        <p:nvSpPr>
          <p:cNvPr id="74" name="圆角矩形 73"/>
          <p:cNvSpPr/>
          <p:nvPr/>
        </p:nvSpPr>
        <p:spPr>
          <a:xfrm>
            <a:off x="1268577" y="3448604"/>
            <a:ext cx="1440160" cy="2034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部署管理</a:t>
            </a:r>
          </a:p>
        </p:txBody>
      </p:sp>
      <p:sp>
        <p:nvSpPr>
          <p:cNvPr id="75" name="Freeform 77"/>
          <p:cNvSpPr>
            <a:spLocks noEditPoints="1"/>
          </p:cNvSpPr>
          <p:nvPr/>
        </p:nvSpPr>
        <p:spPr bwMode="auto">
          <a:xfrm>
            <a:off x="5040052" y="2059311"/>
            <a:ext cx="180020" cy="152411"/>
          </a:xfrm>
          <a:custGeom>
            <a:avLst/>
            <a:gdLst>
              <a:gd name="T0" fmla="*/ 340 w 413"/>
              <a:gd name="T1" fmla="*/ 283 h 283"/>
              <a:gd name="T2" fmla="*/ 73 w 413"/>
              <a:gd name="T3" fmla="*/ 283 h 283"/>
              <a:gd name="T4" fmla="*/ 72 w 413"/>
              <a:gd name="T5" fmla="*/ 283 h 283"/>
              <a:gd name="T6" fmla="*/ 0 w 413"/>
              <a:gd name="T7" fmla="*/ 209 h 283"/>
              <a:gd name="T8" fmla="*/ 70 w 413"/>
              <a:gd name="T9" fmla="*/ 135 h 283"/>
              <a:gd name="T10" fmla="*/ 66 w 413"/>
              <a:gd name="T11" fmla="*/ 107 h 283"/>
              <a:gd name="T12" fmla="*/ 173 w 413"/>
              <a:gd name="T13" fmla="*/ 0 h 283"/>
              <a:gd name="T14" fmla="*/ 273 w 413"/>
              <a:gd name="T15" fmla="*/ 69 h 283"/>
              <a:gd name="T16" fmla="*/ 273 w 413"/>
              <a:gd name="T17" fmla="*/ 69 h 283"/>
              <a:gd name="T18" fmla="*/ 346 w 413"/>
              <a:gd name="T19" fmla="*/ 135 h 283"/>
              <a:gd name="T20" fmla="*/ 413 w 413"/>
              <a:gd name="T21" fmla="*/ 209 h 283"/>
              <a:gd name="T22" fmla="*/ 341 w 413"/>
              <a:gd name="T23" fmla="*/ 283 h 283"/>
              <a:gd name="T24" fmla="*/ 340 w 413"/>
              <a:gd name="T25" fmla="*/ 283 h 283"/>
              <a:gd name="T26" fmla="*/ 73 w 413"/>
              <a:gd name="T27" fmla="*/ 268 h 283"/>
              <a:gd name="T28" fmla="*/ 339 w 413"/>
              <a:gd name="T29" fmla="*/ 268 h 283"/>
              <a:gd name="T30" fmla="*/ 340 w 413"/>
              <a:gd name="T31" fmla="*/ 268 h 283"/>
              <a:gd name="T32" fmla="*/ 398 w 413"/>
              <a:gd name="T33" fmla="*/ 209 h 283"/>
              <a:gd name="T34" fmla="*/ 339 w 413"/>
              <a:gd name="T35" fmla="*/ 150 h 283"/>
              <a:gd name="T36" fmla="*/ 332 w 413"/>
              <a:gd name="T37" fmla="*/ 142 h 283"/>
              <a:gd name="T38" fmla="*/ 273 w 413"/>
              <a:gd name="T39" fmla="*/ 83 h 283"/>
              <a:gd name="T40" fmla="*/ 268 w 413"/>
              <a:gd name="T41" fmla="*/ 84 h 283"/>
              <a:gd name="T42" fmla="*/ 261 w 413"/>
              <a:gd name="T43" fmla="*/ 79 h 283"/>
              <a:gd name="T44" fmla="*/ 173 w 413"/>
              <a:gd name="T45" fmla="*/ 15 h 283"/>
              <a:gd name="T46" fmla="*/ 81 w 413"/>
              <a:gd name="T47" fmla="*/ 107 h 283"/>
              <a:gd name="T48" fmla="*/ 87 w 413"/>
              <a:gd name="T49" fmla="*/ 140 h 283"/>
              <a:gd name="T50" fmla="*/ 86 w 413"/>
              <a:gd name="T51" fmla="*/ 147 h 283"/>
              <a:gd name="T52" fmla="*/ 79 w 413"/>
              <a:gd name="T53" fmla="*/ 150 h 283"/>
              <a:gd name="T54" fmla="*/ 73 w 413"/>
              <a:gd name="T55" fmla="*/ 150 h 283"/>
              <a:gd name="T56" fmla="*/ 14 w 413"/>
              <a:gd name="T57" fmla="*/ 209 h 283"/>
              <a:gd name="T58" fmla="*/ 73 w 413"/>
              <a:gd name="T59" fmla="*/ 268 h 283"/>
              <a:gd name="T60" fmla="*/ 73 w 413"/>
              <a:gd name="T61" fmla="*/ 26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13" h="283">
                <a:moveTo>
                  <a:pt x="340" y="283"/>
                </a:moveTo>
                <a:cubicBezTo>
                  <a:pt x="73" y="283"/>
                  <a:pt x="73" y="283"/>
                  <a:pt x="73" y="283"/>
                </a:cubicBezTo>
                <a:cubicBezTo>
                  <a:pt x="73" y="283"/>
                  <a:pt x="72" y="283"/>
                  <a:pt x="72" y="283"/>
                </a:cubicBezTo>
                <a:cubicBezTo>
                  <a:pt x="32" y="282"/>
                  <a:pt x="0" y="249"/>
                  <a:pt x="0" y="209"/>
                </a:cubicBezTo>
                <a:cubicBezTo>
                  <a:pt x="0" y="169"/>
                  <a:pt x="31" y="137"/>
                  <a:pt x="70" y="135"/>
                </a:cubicBezTo>
                <a:cubicBezTo>
                  <a:pt x="67" y="126"/>
                  <a:pt x="66" y="117"/>
                  <a:pt x="66" y="107"/>
                </a:cubicBezTo>
                <a:cubicBezTo>
                  <a:pt x="66" y="48"/>
                  <a:pt x="114" y="0"/>
                  <a:pt x="173" y="0"/>
                </a:cubicBezTo>
                <a:cubicBezTo>
                  <a:pt x="217" y="0"/>
                  <a:pt x="257" y="27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311" y="69"/>
                  <a:pt x="343" y="98"/>
                  <a:pt x="346" y="135"/>
                </a:cubicBezTo>
                <a:cubicBezTo>
                  <a:pt x="384" y="139"/>
                  <a:pt x="413" y="171"/>
                  <a:pt x="413" y="209"/>
                </a:cubicBezTo>
                <a:cubicBezTo>
                  <a:pt x="413" y="249"/>
                  <a:pt x="381" y="282"/>
                  <a:pt x="341" y="283"/>
                </a:cubicBezTo>
                <a:cubicBezTo>
                  <a:pt x="340" y="283"/>
                  <a:pt x="340" y="283"/>
                  <a:pt x="340" y="283"/>
                </a:cubicBezTo>
                <a:close/>
                <a:moveTo>
                  <a:pt x="73" y="268"/>
                </a:moveTo>
                <a:cubicBezTo>
                  <a:pt x="339" y="268"/>
                  <a:pt x="339" y="268"/>
                  <a:pt x="339" y="268"/>
                </a:cubicBezTo>
                <a:cubicBezTo>
                  <a:pt x="339" y="268"/>
                  <a:pt x="340" y="268"/>
                  <a:pt x="340" y="268"/>
                </a:cubicBezTo>
                <a:cubicBezTo>
                  <a:pt x="372" y="268"/>
                  <a:pt x="398" y="241"/>
                  <a:pt x="398" y="209"/>
                </a:cubicBezTo>
                <a:cubicBezTo>
                  <a:pt x="398" y="176"/>
                  <a:pt x="372" y="150"/>
                  <a:pt x="339" y="150"/>
                </a:cubicBezTo>
                <a:cubicBezTo>
                  <a:pt x="335" y="150"/>
                  <a:pt x="332" y="146"/>
                  <a:pt x="332" y="142"/>
                </a:cubicBezTo>
                <a:cubicBezTo>
                  <a:pt x="332" y="110"/>
                  <a:pt x="305" y="83"/>
                  <a:pt x="273" y="83"/>
                </a:cubicBezTo>
                <a:cubicBezTo>
                  <a:pt x="271" y="83"/>
                  <a:pt x="270" y="83"/>
                  <a:pt x="268" y="84"/>
                </a:cubicBezTo>
                <a:cubicBezTo>
                  <a:pt x="265" y="84"/>
                  <a:pt x="262" y="82"/>
                  <a:pt x="261" y="79"/>
                </a:cubicBezTo>
                <a:cubicBezTo>
                  <a:pt x="248" y="40"/>
                  <a:pt x="213" y="15"/>
                  <a:pt x="173" y="15"/>
                </a:cubicBezTo>
                <a:cubicBezTo>
                  <a:pt x="122" y="15"/>
                  <a:pt x="81" y="56"/>
                  <a:pt x="81" y="107"/>
                </a:cubicBezTo>
                <a:cubicBezTo>
                  <a:pt x="81" y="118"/>
                  <a:pt x="83" y="129"/>
                  <a:pt x="87" y="140"/>
                </a:cubicBezTo>
                <a:cubicBezTo>
                  <a:pt x="88" y="142"/>
                  <a:pt x="87" y="145"/>
                  <a:pt x="86" y="147"/>
                </a:cubicBezTo>
                <a:cubicBezTo>
                  <a:pt x="84" y="149"/>
                  <a:pt x="82" y="150"/>
                  <a:pt x="79" y="150"/>
                </a:cubicBezTo>
                <a:cubicBezTo>
                  <a:pt x="77" y="150"/>
                  <a:pt x="75" y="150"/>
                  <a:pt x="73" y="150"/>
                </a:cubicBezTo>
                <a:cubicBezTo>
                  <a:pt x="41" y="150"/>
                  <a:pt x="14" y="176"/>
                  <a:pt x="14" y="209"/>
                </a:cubicBezTo>
                <a:cubicBezTo>
                  <a:pt x="14" y="241"/>
                  <a:pt x="41" y="268"/>
                  <a:pt x="73" y="268"/>
                </a:cubicBezTo>
                <a:cubicBezTo>
                  <a:pt x="73" y="268"/>
                  <a:pt x="73" y="268"/>
                  <a:pt x="73" y="26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948" y="1975953"/>
            <a:ext cx="1134125" cy="31162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协同开发云</a:t>
            </a:r>
          </a:p>
        </p:txBody>
      </p:sp>
      <p:sp>
        <p:nvSpPr>
          <p:cNvPr id="76" name="标题 1"/>
          <p:cNvSpPr txBox="1">
            <a:spLocks/>
          </p:cNvSpPr>
          <p:nvPr/>
        </p:nvSpPr>
        <p:spPr>
          <a:xfrm>
            <a:off x="1" y="33339"/>
            <a:ext cx="7416800" cy="456010"/>
          </a:xfrm>
          <a:prstGeom prst="rect">
            <a:avLst/>
          </a:prstGeom>
          <a:noFill/>
          <a:ln>
            <a:noFill/>
          </a:ln>
          <a:effectLst/>
        </p:spPr>
        <p:txBody>
          <a:bodyPr lIns="91416" tIns="45708" rIns="91416" bIns="45708" anchor="ctr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49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微软雅黑"/>
              </a:defRPr>
            </a:lvl1pPr>
            <a:lvl2pPr lvl="1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49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微软雅黑" pitchFamily="34" charset="-122"/>
                <a:cs typeface="微软雅黑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49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微软雅黑" pitchFamily="34" charset="-122"/>
                <a:cs typeface="微软雅黑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49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微软雅黑" pitchFamily="34" charset="-122"/>
                <a:cs typeface="微软雅黑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49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微软雅黑" pitchFamily="34" charset="-122"/>
                <a:cs typeface="微软雅黑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49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微软雅黑" pitchFamily="34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49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微软雅黑" pitchFamily="34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49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微软雅黑" pitchFamily="34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49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微软雅黑" pitchFamily="34" charset="-122"/>
              </a:defRPr>
            </a:lvl9pPr>
          </a:lstStyle>
          <a:p>
            <a:pPr defTabSz="456875">
              <a:defRPr/>
            </a:pPr>
            <a:r>
              <a:rPr kumimoji="1" lang="zh-CN" altLang="en-US" sz="2000" b="0" smtClean="0">
                <a:solidFill>
                  <a:schemeClr val="tx1"/>
                </a:solidFill>
                <a:latin typeface="微软雅黑"/>
                <a:ea typeface="微软雅黑"/>
              </a:rPr>
              <a:t>金蝶云星空</a:t>
            </a:r>
            <a:r>
              <a:rPr kumimoji="1" lang="en-US" altLang="zh-CN" sz="2000" b="0" smtClean="0">
                <a:solidFill>
                  <a:schemeClr val="tx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  <a:latin typeface="微软雅黑"/>
                <a:ea typeface="微软雅黑"/>
              </a:rPr>
              <a:t>BOS</a:t>
            </a:r>
            <a:r>
              <a:rPr kumimoji="1" lang="zh-CN" altLang="en-US" sz="2000" b="0" dirty="0">
                <a:solidFill>
                  <a:schemeClr val="tx1"/>
                </a:solidFill>
                <a:latin typeface="微软雅黑"/>
                <a:ea typeface="微软雅黑"/>
              </a:rPr>
              <a:t>平台架构</a:t>
            </a:r>
          </a:p>
        </p:txBody>
      </p:sp>
    </p:spTree>
    <p:extLst>
      <p:ext uri="{BB962C8B-B14F-4D97-AF65-F5344CB8AC3E}">
        <p14:creationId xmlns:p14="http://schemas.microsoft.com/office/powerpoint/2010/main" val="311399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动态领域</a:t>
            </a:r>
            <a:r>
              <a:rPr lang="en-US" altLang="zh-CN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库</a:t>
            </a:r>
            <a:endParaRPr lang="zh-CN" altLang="en-US" dirty="0"/>
          </a:p>
        </p:txBody>
      </p:sp>
      <p:sp>
        <p:nvSpPr>
          <p:cNvPr id="5" name="矩形 82"/>
          <p:cNvSpPr>
            <a:spLocks noChangeArrowheads="1"/>
          </p:cNvSpPr>
          <p:nvPr/>
        </p:nvSpPr>
        <p:spPr bwMode="auto">
          <a:xfrm>
            <a:off x="4572000" y="914400"/>
            <a:ext cx="40386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每种动态领域模型由若干元素组成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每种元素又有若干属性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模型中包含操作</a:t>
            </a:r>
            <a:r>
              <a:rPr lang="en-US" altLang="zh-CN" dirty="0"/>
              <a:t>,</a:t>
            </a:r>
            <a:r>
              <a:rPr lang="zh-CN" altLang="en-US" dirty="0"/>
              <a:t>服务</a:t>
            </a:r>
            <a:r>
              <a:rPr lang="en-US" altLang="zh-CN" dirty="0"/>
              <a:t>,</a:t>
            </a:r>
            <a:r>
              <a:rPr lang="zh-CN" altLang="en-US" dirty="0"/>
              <a:t>规则</a:t>
            </a:r>
            <a:r>
              <a:rPr lang="en-US" altLang="zh-CN" dirty="0"/>
              <a:t>,</a:t>
            </a:r>
            <a:r>
              <a:rPr lang="zh-CN" altLang="en-US" dirty="0"/>
              <a:t>插件编程模型实现业务功能和逻辑控制</a:t>
            </a:r>
            <a:endParaRPr lang="en-US" altLang="zh-CN" dirty="0"/>
          </a:p>
        </p:txBody>
      </p:sp>
      <p:grpSp>
        <p:nvGrpSpPr>
          <p:cNvPr id="6" name="组合 87"/>
          <p:cNvGrpSpPr>
            <a:grpSpLocks/>
          </p:cNvGrpSpPr>
          <p:nvPr/>
        </p:nvGrpSpPr>
        <p:grpSpPr bwMode="auto">
          <a:xfrm>
            <a:off x="914400" y="1125538"/>
            <a:ext cx="3657600" cy="2303462"/>
            <a:chOff x="913493" y="890449"/>
            <a:chExt cx="3689350" cy="2541528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913493" y="890449"/>
            <a:ext cx="3689350" cy="2209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3" name="Picture" r:id="rId3" imgW="2628067" imgH="1579623" progId="Word.Picture.8">
                    <p:embed/>
                  </p:oleObj>
                </mc:Choice>
                <mc:Fallback>
                  <p:oleObj name="Picture" r:id="rId3" imgW="2628067" imgH="1579623" progId="Word.Picture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3493" y="890449"/>
                          <a:ext cx="3689350" cy="2209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矩形 83"/>
            <p:cNvSpPr>
              <a:spLocks noChangeArrowheads="1"/>
            </p:cNvSpPr>
            <p:nvPr/>
          </p:nvSpPr>
          <p:spPr bwMode="auto">
            <a:xfrm>
              <a:off x="1676400" y="3124200"/>
              <a:ext cx="144142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i="1">
                  <a:solidFill>
                    <a:srgbClr val="FF0000"/>
                  </a:solidFill>
                </a:rPr>
                <a:t>①元模型示意图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152400" y="1219200"/>
            <a:ext cx="609600" cy="228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/>
              <a:t>建模机制</a:t>
            </a:r>
          </a:p>
        </p:txBody>
      </p:sp>
      <p:sp>
        <p:nvSpPr>
          <p:cNvPr id="16" name="圆角矩形​​ 15"/>
          <p:cNvSpPr>
            <a:spLocks noChangeArrowheads="1"/>
          </p:cNvSpPr>
          <p:nvPr/>
        </p:nvSpPr>
        <p:spPr bwMode="auto">
          <a:xfrm>
            <a:off x="3221038" y="1030288"/>
            <a:ext cx="860425" cy="3095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lIns="90000" tIns="46800" rIns="90000" bIns="4680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n"/>
            </a:pPr>
            <a:r>
              <a:rPr lang="zh-CN" altLang="en-US" sz="1200">
                <a:latin typeface="Arial" pitchFamily="34" charset="0"/>
                <a:ea typeface="微软雅黑" pitchFamily="34" charset="-122"/>
              </a:rPr>
              <a:t>操作</a:t>
            </a:r>
          </a:p>
        </p:txBody>
      </p:sp>
      <p:sp>
        <p:nvSpPr>
          <p:cNvPr id="17" name="圆角矩形​​ 16"/>
          <p:cNvSpPr>
            <a:spLocks noChangeArrowheads="1"/>
          </p:cNvSpPr>
          <p:nvPr/>
        </p:nvSpPr>
        <p:spPr bwMode="auto">
          <a:xfrm>
            <a:off x="3221038" y="1392238"/>
            <a:ext cx="860425" cy="3079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lIns="90000" tIns="46800" rIns="90000" bIns="4680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n"/>
            </a:pPr>
            <a:r>
              <a:rPr lang="zh-CN" altLang="en-US" sz="1200">
                <a:latin typeface="Arial" pitchFamily="34" charset="0"/>
                <a:ea typeface="微软雅黑" pitchFamily="34" charset="-122"/>
              </a:rPr>
              <a:t>服务</a:t>
            </a:r>
          </a:p>
        </p:txBody>
      </p:sp>
      <p:sp>
        <p:nvSpPr>
          <p:cNvPr id="18" name="圆角矩形​​ 17"/>
          <p:cNvSpPr>
            <a:spLocks noChangeArrowheads="1"/>
          </p:cNvSpPr>
          <p:nvPr/>
        </p:nvSpPr>
        <p:spPr bwMode="auto">
          <a:xfrm>
            <a:off x="3249613" y="1773238"/>
            <a:ext cx="1166812" cy="3079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lIns="90000" tIns="46800" rIns="90000" bIns="4680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n"/>
            </a:pPr>
            <a:r>
              <a:rPr lang="zh-CN" altLang="en-US" sz="1200">
                <a:latin typeface="Arial" pitchFamily="34" charset="0"/>
                <a:ea typeface="微软雅黑" pitchFamily="34" charset="-122"/>
              </a:rPr>
              <a:t>业务规则</a:t>
            </a:r>
          </a:p>
        </p:txBody>
      </p:sp>
      <p:sp>
        <p:nvSpPr>
          <p:cNvPr id="19" name="圆角矩形​​ 18"/>
          <p:cNvSpPr>
            <a:spLocks noChangeArrowheads="1"/>
          </p:cNvSpPr>
          <p:nvPr/>
        </p:nvSpPr>
        <p:spPr bwMode="auto">
          <a:xfrm>
            <a:off x="3249613" y="2133600"/>
            <a:ext cx="1166812" cy="3079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lIns="90000" tIns="46800" rIns="90000" bIns="4680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n"/>
            </a:pPr>
            <a:r>
              <a:rPr lang="zh-CN" altLang="en-US" sz="1200">
                <a:latin typeface="Arial" pitchFamily="34" charset="0"/>
                <a:ea typeface="微软雅黑" pitchFamily="34" charset="-122"/>
              </a:rPr>
              <a:t>插件模型</a:t>
            </a:r>
          </a:p>
        </p:txBody>
      </p:sp>
    </p:spTree>
    <p:extLst>
      <p:ext uri="{BB962C8B-B14F-4D97-AF65-F5344CB8AC3E}">
        <p14:creationId xmlns:p14="http://schemas.microsoft.com/office/powerpoint/2010/main" val="29622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16868" y="928057"/>
            <a:ext cx="1863328" cy="40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latin typeface="Impact" panose="020B0806030902050204" pitchFamily="34" charset="0"/>
                <a:ea typeface="华文隶书" pitchFamily="2" charset="-122"/>
                <a:cs typeface="Verdana" panose="020B0604030504040204" pitchFamily="34" charset="0"/>
              </a:rPr>
              <a:t>Content</a:t>
            </a:r>
            <a:endParaRPr lang="zh-CN" altLang="en-US" sz="2700">
              <a:latin typeface="Impact" panose="020B0806030902050204" pitchFamily="34" charset="0"/>
              <a:ea typeface="华文隶书" pitchFamily="2" charset="-122"/>
              <a:cs typeface="Verdana" panose="020B060403050404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flipH="1">
            <a:off x="2325476" y="1019883"/>
            <a:ext cx="14288" cy="3568091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987103" y="1379911"/>
            <a:ext cx="2025254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22" name="TextBox 33"/>
          <p:cNvSpPr txBox="1"/>
          <p:nvPr>
            <p:custDataLst>
              <p:tags r:id="rId5"/>
            </p:custDataLst>
          </p:nvPr>
        </p:nvSpPr>
        <p:spPr>
          <a:xfrm>
            <a:off x="1798029" y="1734239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23" name="TextBox 34"/>
          <p:cNvSpPr txBox="1"/>
          <p:nvPr>
            <p:custDataLst>
              <p:tags r:id="rId6"/>
            </p:custDataLst>
          </p:nvPr>
        </p:nvSpPr>
        <p:spPr>
          <a:xfrm>
            <a:off x="1798029" y="2274876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</a:p>
        </p:txBody>
      </p:sp>
      <p:sp>
        <p:nvSpPr>
          <p:cNvPr id="24" name="TextBox 35"/>
          <p:cNvSpPr txBox="1"/>
          <p:nvPr>
            <p:custDataLst>
              <p:tags r:id="rId7"/>
            </p:custDataLst>
          </p:nvPr>
        </p:nvSpPr>
        <p:spPr>
          <a:xfrm>
            <a:off x="1798029" y="2815512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</a:t>
            </a:r>
            <a:r>
              <a:rPr lang="en-US" altLang="zh-CN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3</a:t>
            </a:r>
            <a:endParaRPr lang="en-US" sz="21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354092" y="1796668"/>
            <a:ext cx="2700078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架构理念</a:t>
            </a:r>
            <a:endParaRPr lang="en-US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354104" y="2340784"/>
            <a:ext cx="3009427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技术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架构及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特点</a:t>
            </a:r>
            <a:endParaRPr lang="en-US" altLang="zh-CN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2354094" y="2883709"/>
            <a:ext cx="3264976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动态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领域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建模</a:t>
            </a:r>
            <a:endParaRPr lang="en-US" altLang="zh-CN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2354094" y="3417034"/>
            <a:ext cx="3586060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开发架构与开发流程</a:t>
            </a:r>
            <a:endParaRPr lang="en-US" altLang="zh-CN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2" name="TextBox 35"/>
          <p:cNvSpPr txBox="1"/>
          <p:nvPr>
            <p:custDataLst>
              <p:tags r:id="rId12"/>
            </p:custDataLst>
          </p:nvPr>
        </p:nvSpPr>
        <p:spPr>
          <a:xfrm>
            <a:off x="1798029" y="3338896"/>
            <a:ext cx="527447" cy="480128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6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动态领域</a:t>
            </a:r>
            <a:r>
              <a:rPr lang="en-US" altLang="zh-CN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库</a:t>
            </a:r>
            <a:endParaRPr lang="zh-CN" altLang="en-US" dirty="0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928014"/>
              </p:ext>
            </p:extLst>
          </p:nvPr>
        </p:nvGraphicFramePr>
        <p:xfrm>
          <a:off x="2555776" y="1236018"/>
          <a:ext cx="4016375" cy="1905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7" name="Picture" r:id="rId3" imgW="3558012" imgH="1683945" progId="Word.Picture.8">
                  <p:embed/>
                </p:oleObj>
              </mc:Choice>
              <mc:Fallback>
                <p:oleObj name="Picture" r:id="rId3" imgW="3558012" imgH="1683945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236018"/>
                        <a:ext cx="4016375" cy="1905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84"/>
          <p:cNvSpPr>
            <a:spLocks noChangeArrowheads="1"/>
          </p:cNvSpPr>
          <p:nvPr/>
        </p:nvSpPr>
        <p:spPr bwMode="auto">
          <a:xfrm>
            <a:off x="3794026" y="3293590"/>
            <a:ext cx="1620957" cy="3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i="1">
                <a:solidFill>
                  <a:srgbClr val="FF0000"/>
                </a:solidFill>
              </a:rPr>
              <a:t>②模块继承示意图</a:t>
            </a:r>
          </a:p>
        </p:txBody>
      </p:sp>
    </p:spTree>
    <p:extLst>
      <p:ext uri="{BB962C8B-B14F-4D97-AF65-F5344CB8AC3E}">
        <p14:creationId xmlns:p14="http://schemas.microsoft.com/office/powerpoint/2010/main" val="1874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动态领域</a:t>
            </a:r>
            <a:r>
              <a:rPr lang="en-US" altLang="zh-CN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库</a:t>
            </a:r>
            <a:endParaRPr lang="zh-CN" altLang="en-US" dirty="0"/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51519" y="4011910"/>
            <a:ext cx="84971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30000"/>
              </a:spcBef>
              <a:buFont typeface="Wingdings" pitchFamily="2" charset="2"/>
              <a:buChar char="Ø"/>
            </a:pPr>
            <a:r>
              <a:rPr lang="zh-CN" altLang="en-US" sz="1600" dirty="0"/>
              <a:t>业务对象间的继承与组合方式，大大简化了系统的设计</a:t>
            </a:r>
          </a:p>
        </p:txBody>
      </p:sp>
      <p:grpSp>
        <p:nvGrpSpPr>
          <p:cNvPr id="5" name="组合 86"/>
          <p:cNvGrpSpPr>
            <a:grpSpLocks/>
          </p:cNvGrpSpPr>
          <p:nvPr/>
        </p:nvGrpSpPr>
        <p:grpSpPr bwMode="auto">
          <a:xfrm>
            <a:off x="2534230" y="1639590"/>
            <a:ext cx="3997325" cy="2136775"/>
            <a:chOff x="4802188" y="3124200"/>
            <a:chExt cx="3997325" cy="2136577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4802188" y="3124200"/>
            <a:ext cx="3997325" cy="167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51" name="Picture" r:id="rId3" imgW="3523129" imgH="1479176" progId="Word.Picture.8">
                    <p:embed/>
                  </p:oleObj>
                </mc:Choice>
                <mc:Fallback>
                  <p:oleObj name="Picture" r:id="rId3" imgW="3523129" imgH="1479176" progId="Word.Picture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2188" y="3124200"/>
                          <a:ext cx="3997325" cy="167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矩形 85"/>
            <p:cNvSpPr>
              <a:spLocks noChangeArrowheads="1"/>
            </p:cNvSpPr>
            <p:nvPr/>
          </p:nvSpPr>
          <p:spPr bwMode="auto">
            <a:xfrm>
              <a:off x="5715000" y="4953000"/>
              <a:ext cx="16209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i="1">
                  <a:solidFill>
                    <a:srgbClr val="FF0000"/>
                  </a:solidFill>
                </a:rPr>
                <a:t>③模块组合示意图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动态领域模型类型实例</a:t>
            </a:r>
            <a:endParaRPr lang="zh-CN" altLang="en-US" dirty="0"/>
          </a:p>
        </p:txBody>
      </p:sp>
      <p:sp>
        <p:nvSpPr>
          <p:cNvPr id="4" name="AutoShape 35"/>
          <p:cNvSpPr>
            <a:spLocks noChangeArrowheads="1"/>
          </p:cNvSpPr>
          <p:nvPr/>
        </p:nvSpPr>
        <p:spPr bwMode="auto">
          <a:xfrm>
            <a:off x="611560" y="709654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领域模型</a:t>
            </a:r>
          </a:p>
        </p:txBody>
      </p:sp>
      <p:cxnSp>
        <p:nvCxnSpPr>
          <p:cNvPr id="5" name="AutoShape 41"/>
          <p:cNvCxnSpPr>
            <a:cxnSpLocks noChangeShapeType="1"/>
            <a:stCxn id="4" idx="3"/>
          </p:cNvCxnSpPr>
          <p:nvPr/>
        </p:nvCxnSpPr>
        <p:spPr bwMode="auto">
          <a:xfrm>
            <a:off x="2006600" y="839606"/>
            <a:ext cx="693738" cy="1587"/>
          </a:xfrm>
          <a:prstGeom prst="straightConnector1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AutoShape 35"/>
          <p:cNvSpPr>
            <a:spLocks noChangeArrowheads="1"/>
          </p:cNvSpPr>
          <p:nvPr/>
        </p:nvSpPr>
        <p:spPr bwMode="auto">
          <a:xfrm>
            <a:off x="2699792" y="709654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表单模型</a:t>
            </a:r>
          </a:p>
        </p:txBody>
      </p:sp>
      <p:sp>
        <p:nvSpPr>
          <p:cNvPr id="7" name="AutoShape 35"/>
          <p:cNvSpPr>
            <a:spLocks noChangeArrowheads="1"/>
          </p:cNvSpPr>
          <p:nvPr/>
        </p:nvSpPr>
        <p:spPr bwMode="auto">
          <a:xfrm>
            <a:off x="4749331" y="1402157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动态表单模型</a:t>
            </a:r>
          </a:p>
        </p:txBody>
      </p:sp>
      <p:sp>
        <p:nvSpPr>
          <p:cNvPr id="8" name="AutoShape 35"/>
          <p:cNvSpPr>
            <a:spLocks noChangeArrowheads="1"/>
          </p:cNvSpPr>
          <p:nvPr/>
        </p:nvSpPr>
        <p:spPr bwMode="auto">
          <a:xfrm>
            <a:off x="7097432" y="627534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普通动态表单</a:t>
            </a:r>
          </a:p>
        </p:txBody>
      </p:sp>
      <p:cxnSp>
        <p:nvCxnSpPr>
          <p:cNvPr id="9" name="肘形连接符​​ 2"/>
          <p:cNvCxnSpPr>
            <a:cxnSpLocks noChangeShapeType="1"/>
            <a:stCxn id="7" idx="3"/>
            <a:endCxn id="8" idx="1"/>
          </p:cNvCxnSpPr>
          <p:nvPr/>
        </p:nvCxnSpPr>
        <p:spPr bwMode="auto">
          <a:xfrm flipV="1">
            <a:off x="6145213" y="757056"/>
            <a:ext cx="952500" cy="7747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41"/>
          <p:cNvCxnSpPr>
            <a:cxnSpLocks noChangeShapeType="1"/>
            <a:endCxn id="7" idx="1"/>
          </p:cNvCxnSpPr>
          <p:nvPr/>
        </p:nvCxnSpPr>
        <p:spPr bwMode="auto">
          <a:xfrm>
            <a:off x="3397250" y="1531756"/>
            <a:ext cx="1352550" cy="0"/>
          </a:xfrm>
          <a:prstGeom prst="straightConnector1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AutoShape 35"/>
          <p:cNvSpPr>
            <a:spLocks noChangeArrowheads="1"/>
          </p:cNvSpPr>
          <p:nvPr/>
        </p:nvSpPr>
        <p:spPr bwMode="auto">
          <a:xfrm>
            <a:off x="7102026" y="987574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过滤条件框</a:t>
            </a:r>
          </a:p>
        </p:txBody>
      </p:sp>
      <p:sp>
        <p:nvSpPr>
          <p:cNvPr id="12" name="AutoShape 35"/>
          <p:cNvSpPr>
            <a:spLocks noChangeArrowheads="1"/>
          </p:cNvSpPr>
          <p:nvPr/>
        </p:nvSpPr>
        <p:spPr bwMode="auto">
          <a:xfrm>
            <a:off x="7092280" y="1347614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向导型动态表单</a:t>
            </a:r>
          </a:p>
        </p:txBody>
      </p:sp>
      <p:sp>
        <p:nvSpPr>
          <p:cNvPr id="13" name="AutoShape 35"/>
          <p:cNvSpPr>
            <a:spLocks noChangeArrowheads="1"/>
          </p:cNvSpPr>
          <p:nvPr/>
        </p:nvSpPr>
        <p:spPr bwMode="auto">
          <a:xfrm>
            <a:off x="4755860" y="3667455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账表模型</a:t>
            </a:r>
          </a:p>
        </p:txBody>
      </p:sp>
      <p:sp>
        <p:nvSpPr>
          <p:cNvPr id="14" name="AutoShape 35"/>
          <p:cNvSpPr>
            <a:spLocks noChangeArrowheads="1"/>
          </p:cNvSpPr>
          <p:nvPr/>
        </p:nvSpPr>
        <p:spPr bwMode="auto">
          <a:xfrm>
            <a:off x="4735637" y="2333325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基础资料模型</a:t>
            </a:r>
          </a:p>
        </p:txBody>
      </p:sp>
      <p:sp>
        <p:nvSpPr>
          <p:cNvPr id="15" name="AutoShape 35"/>
          <p:cNvSpPr>
            <a:spLocks noChangeArrowheads="1"/>
          </p:cNvSpPr>
          <p:nvPr/>
        </p:nvSpPr>
        <p:spPr bwMode="auto">
          <a:xfrm>
            <a:off x="612383" y="1392190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无独立界面模型</a:t>
            </a:r>
          </a:p>
        </p:txBody>
      </p:sp>
      <p:sp>
        <p:nvSpPr>
          <p:cNvPr id="16" name="AutoShape 35"/>
          <p:cNvSpPr>
            <a:spLocks noChangeArrowheads="1"/>
          </p:cNvSpPr>
          <p:nvPr/>
        </p:nvSpPr>
        <p:spPr bwMode="auto">
          <a:xfrm>
            <a:off x="1448672" y="1851670"/>
            <a:ext cx="1539150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工作流模型</a:t>
            </a:r>
          </a:p>
        </p:txBody>
      </p:sp>
      <p:sp>
        <p:nvSpPr>
          <p:cNvPr id="17" name="AutoShape 35"/>
          <p:cNvSpPr>
            <a:spLocks noChangeArrowheads="1"/>
          </p:cNvSpPr>
          <p:nvPr/>
        </p:nvSpPr>
        <p:spPr bwMode="auto">
          <a:xfrm>
            <a:off x="1448671" y="2249096"/>
            <a:ext cx="1539151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审批流模型</a:t>
            </a:r>
          </a:p>
        </p:txBody>
      </p:sp>
      <p:cxnSp>
        <p:nvCxnSpPr>
          <p:cNvPr id="18" name="肘形连接符​​ 29"/>
          <p:cNvCxnSpPr>
            <a:cxnSpLocks noChangeShapeType="1"/>
            <a:stCxn id="7" idx="3"/>
            <a:endCxn id="11" idx="1"/>
          </p:cNvCxnSpPr>
          <p:nvPr/>
        </p:nvCxnSpPr>
        <p:spPr bwMode="auto">
          <a:xfrm flipV="1">
            <a:off x="6145213" y="1117418"/>
            <a:ext cx="957262" cy="41433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肘形连接符​​ 30"/>
          <p:cNvCxnSpPr>
            <a:cxnSpLocks noChangeShapeType="1"/>
            <a:stCxn id="7" idx="3"/>
            <a:endCxn id="12" idx="1"/>
          </p:cNvCxnSpPr>
          <p:nvPr/>
        </p:nvCxnSpPr>
        <p:spPr bwMode="auto">
          <a:xfrm flipV="1">
            <a:off x="6145213" y="1476193"/>
            <a:ext cx="947737" cy="55563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肘形连接符​​ 31"/>
          <p:cNvCxnSpPr>
            <a:cxnSpLocks noChangeShapeType="1"/>
            <a:stCxn id="6" idx="2"/>
            <a:endCxn id="13" idx="1"/>
          </p:cNvCxnSpPr>
          <p:nvPr/>
        </p:nvCxnSpPr>
        <p:spPr bwMode="auto">
          <a:xfrm rot="16200000" flipH="1">
            <a:off x="2662237" y="1703206"/>
            <a:ext cx="2828925" cy="1358900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肘形连接符​​ 34"/>
          <p:cNvCxnSpPr>
            <a:cxnSpLocks noChangeShapeType="1"/>
            <a:stCxn id="6" idx="2"/>
            <a:endCxn id="14" idx="1"/>
          </p:cNvCxnSpPr>
          <p:nvPr/>
        </p:nvCxnSpPr>
        <p:spPr bwMode="auto">
          <a:xfrm rot="16200000" flipH="1">
            <a:off x="3319463" y="1045980"/>
            <a:ext cx="1493838" cy="1338263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肘形连接符​​ 54"/>
          <p:cNvCxnSpPr>
            <a:cxnSpLocks noChangeShapeType="1"/>
          </p:cNvCxnSpPr>
          <p:nvPr/>
        </p:nvCxnSpPr>
        <p:spPr bwMode="auto">
          <a:xfrm rot="5400000">
            <a:off x="1099865" y="1187268"/>
            <a:ext cx="423862" cy="1587"/>
          </a:xfrm>
          <a:prstGeom prst="bentConnector3">
            <a:avLst>
              <a:gd name="adj1" fmla="val 74704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肘形连接符​​ 55"/>
          <p:cNvCxnSpPr>
            <a:cxnSpLocks noChangeShapeType="1"/>
            <a:stCxn id="15" idx="2"/>
            <a:endCxn id="16" idx="1"/>
          </p:cNvCxnSpPr>
          <p:nvPr/>
        </p:nvCxnSpPr>
        <p:spPr bwMode="auto">
          <a:xfrm rot="16200000" flipH="1">
            <a:off x="1214178" y="1746388"/>
            <a:ext cx="330267" cy="138721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肘形连接符​​ 56"/>
          <p:cNvCxnSpPr>
            <a:cxnSpLocks noChangeShapeType="1"/>
            <a:stCxn id="15" idx="2"/>
            <a:endCxn id="17" idx="1"/>
          </p:cNvCxnSpPr>
          <p:nvPr/>
        </p:nvCxnSpPr>
        <p:spPr bwMode="auto">
          <a:xfrm rot="16200000" flipH="1">
            <a:off x="1015465" y="1945102"/>
            <a:ext cx="727693" cy="138720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AutoShape 35"/>
          <p:cNvSpPr>
            <a:spLocks noChangeArrowheads="1"/>
          </p:cNvSpPr>
          <p:nvPr/>
        </p:nvSpPr>
        <p:spPr bwMode="auto">
          <a:xfrm>
            <a:off x="1446042" y="2634233"/>
            <a:ext cx="1541781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弹性域模型</a:t>
            </a:r>
          </a:p>
        </p:txBody>
      </p:sp>
      <p:cxnSp>
        <p:nvCxnSpPr>
          <p:cNvPr id="26" name="肘形连接符​​ 65"/>
          <p:cNvCxnSpPr>
            <a:cxnSpLocks noChangeShapeType="1"/>
            <a:stCxn id="15" idx="2"/>
            <a:endCxn id="27" idx="1"/>
          </p:cNvCxnSpPr>
          <p:nvPr/>
        </p:nvCxnSpPr>
        <p:spPr bwMode="auto">
          <a:xfrm rot="16200000" flipH="1">
            <a:off x="638195" y="2322371"/>
            <a:ext cx="1488704" cy="145193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AutoShape 35"/>
          <p:cNvSpPr>
            <a:spLocks noChangeArrowheads="1"/>
          </p:cNvSpPr>
          <p:nvPr/>
        </p:nvSpPr>
        <p:spPr bwMode="auto">
          <a:xfrm>
            <a:off x="1455144" y="3010107"/>
            <a:ext cx="1532680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金蝶电子报表模型</a:t>
            </a:r>
          </a:p>
        </p:txBody>
      </p:sp>
      <p:cxnSp>
        <p:nvCxnSpPr>
          <p:cNvPr id="28" name="肘形连接符​​ 56"/>
          <p:cNvCxnSpPr>
            <a:cxnSpLocks noChangeShapeType="1"/>
            <a:stCxn id="15" idx="2"/>
            <a:endCxn id="25" idx="1"/>
          </p:cNvCxnSpPr>
          <p:nvPr/>
        </p:nvCxnSpPr>
        <p:spPr bwMode="auto">
          <a:xfrm rot="16200000" flipH="1">
            <a:off x="821581" y="2138985"/>
            <a:ext cx="1112830" cy="136091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utoShape 35"/>
          <p:cNvSpPr>
            <a:spLocks noChangeArrowheads="1"/>
          </p:cNvSpPr>
          <p:nvPr/>
        </p:nvSpPr>
        <p:spPr bwMode="auto">
          <a:xfrm>
            <a:off x="7092280" y="3555767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简单账表</a:t>
            </a:r>
          </a:p>
        </p:txBody>
      </p:sp>
      <p:sp>
        <p:nvSpPr>
          <p:cNvPr id="30" name="AutoShape 35"/>
          <p:cNvSpPr>
            <a:spLocks noChangeArrowheads="1"/>
          </p:cNvSpPr>
          <p:nvPr/>
        </p:nvSpPr>
        <p:spPr bwMode="auto">
          <a:xfrm>
            <a:off x="7092280" y="3950014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树形账表</a:t>
            </a:r>
          </a:p>
        </p:txBody>
      </p:sp>
      <p:sp>
        <p:nvSpPr>
          <p:cNvPr id="31" name="AutoShape 35"/>
          <p:cNvSpPr>
            <a:spLocks noChangeArrowheads="1"/>
          </p:cNvSpPr>
          <p:nvPr/>
        </p:nvSpPr>
        <p:spPr bwMode="auto">
          <a:xfrm>
            <a:off x="7127676" y="4325000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台账</a:t>
            </a:r>
          </a:p>
        </p:txBody>
      </p:sp>
      <p:cxnSp>
        <p:nvCxnSpPr>
          <p:cNvPr id="32" name="肘形连接符​​ 2"/>
          <p:cNvCxnSpPr>
            <a:cxnSpLocks noChangeShapeType="1"/>
            <a:endCxn id="30" idx="1"/>
          </p:cNvCxnSpPr>
          <p:nvPr/>
        </p:nvCxnSpPr>
        <p:spPr bwMode="auto">
          <a:xfrm>
            <a:off x="6156325" y="3806643"/>
            <a:ext cx="936625" cy="273050"/>
          </a:xfrm>
          <a:prstGeom prst="bentConnector3">
            <a:avLst>
              <a:gd name="adj1" fmla="val 62602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肘形连接符​​ 29"/>
          <p:cNvCxnSpPr>
            <a:cxnSpLocks noChangeShapeType="1"/>
            <a:stCxn id="13" idx="3"/>
            <a:endCxn id="29" idx="1"/>
          </p:cNvCxnSpPr>
          <p:nvPr/>
        </p:nvCxnSpPr>
        <p:spPr bwMode="auto">
          <a:xfrm flipV="1">
            <a:off x="6151563" y="3684406"/>
            <a:ext cx="941387" cy="112712"/>
          </a:xfrm>
          <a:prstGeom prst="bentConnector3">
            <a:avLst>
              <a:gd name="adj1" fmla="val 60444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肘形连接符​​ 30"/>
          <p:cNvCxnSpPr>
            <a:cxnSpLocks noChangeShapeType="1"/>
            <a:stCxn id="13" idx="3"/>
            <a:endCxn id="31" idx="1"/>
          </p:cNvCxnSpPr>
          <p:nvPr/>
        </p:nvCxnSpPr>
        <p:spPr bwMode="auto">
          <a:xfrm>
            <a:off x="6151563" y="3797118"/>
            <a:ext cx="976312" cy="657225"/>
          </a:xfrm>
          <a:prstGeom prst="bentConnector3">
            <a:avLst>
              <a:gd name="adj1" fmla="val 60065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AutoShape 35"/>
          <p:cNvSpPr>
            <a:spLocks noChangeArrowheads="1"/>
          </p:cNvSpPr>
          <p:nvPr/>
        </p:nvSpPr>
        <p:spPr bwMode="auto">
          <a:xfrm>
            <a:off x="4735638" y="2645740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单据模型</a:t>
            </a:r>
          </a:p>
        </p:txBody>
      </p:sp>
      <p:cxnSp>
        <p:nvCxnSpPr>
          <p:cNvPr id="36" name="肘形连接符​​ 34"/>
          <p:cNvCxnSpPr>
            <a:cxnSpLocks noChangeShapeType="1"/>
            <a:stCxn id="6" idx="2"/>
            <a:endCxn id="35" idx="1"/>
          </p:cNvCxnSpPr>
          <p:nvPr/>
        </p:nvCxnSpPr>
        <p:spPr bwMode="auto">
          <a:xfrm rot="16200000" flipH="1">
            <a:off x="3163094" y="1202349"/>
            <a:ext cx="1806575" cy="1338263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AutoShape 35"/>
          <p:cNvSpPr>
            <a:spLocks noChangeArrowheads="1"/>
          </p:cNvSpPr>
          <p:nvPr/>
        </p:nvSpPr>
        <p:spPr bwMode="auto">
          <a:xfrm>
            <a:off x="4735638" y="2981397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系统参数模型</a:t>
            </a:r>
          </a:p>
        </p:txBody>
      </p:sp>
      <p:cxnSp>
        <p:nvCxnSpPr>
          <p:cNvPr id="38" name="肘形连接符​​ 34"/>
          <p:cNvCxnSpPr>
            <a:cxnSpLocks noChangeShapeType="1"/>
            <a:stCxn id="6" idx="2"/>
            <a:endCxn id="37" idx="1"/>
          </p:cNvCxnSpPr>
          <p:nvPr/>
        </p:nvCxnSpPr>
        <p:spPr bwMode="auto">
          <a:xfrm rot="16200000" flipH="1">
            <a:off x="2994819" y="1370624"/>
            <a:ext cx="2143125" cy="1338263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肘形连接符​​ 34"/>
          <p:cNvCxnSpPr>
            <a:cxnSpLocks noChangeShapeType="1"/>
            <a:stCxn id="6" idx="2"/>
            <a:endCxn id="40" idx="1"/>
          </p:cNvCxnSpPr>
          <p:nvPr/>
        </p:nvCxnSpPr>
        <p:spPr bwMode="auto">
          <a:xfrm rot="16200000" flipH="1">
            <a:off x="2832894" y="1532549"/>
            <a:ext cx="2466975" cy="1338263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AutoShape 35"/>
          <p:cNvSpPr>
            <a:spLocks noChangeArrowheads="1"/>
          </p:cNvSpPr>
          <p:nvPr/>
        </p:nvSpPr>
        <p:spPr bwMode="auto">
          <a:xfrm>
            <a:off x="4735638" y="3306360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套打模型</a:t>
            </a:r>
          </a:p>
        </p:txBody>
      </p:sp>
      <p:sp>
        <p:nvSpPr>
          <p:cNvPr id="41" name="AutoShape 35"/>
          <p:cNvSpPr>
            <a:spLocks noChangeArrowheads="1"/>
          </p:cNvSpPr>
          <p:nvPr/>
        </p:nvSpPr>
        <p:spPr bwMode="auto">
          <a:xfrm>
            <a:off x="4735637" y="2005798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辅助资料模型</a:t>
            </a:r>
          </a:p>
        </p:txBody>
      </p:sp>
      <p:cxnSp>
        <p:nvCxnSpPr>
          <p:cNvPr id="42" name="肘形连接符​​ 34"/>
          <p:cNvCxnSpPr>
            <a:cxnSpLocks noChangeShapeType="1"/>
            <a:stCxn id="6" idx="2"/>
            <a:endCxn id="41" idx="1"/>
          </p:cNvCxnSpPr>
          <p:nvPr/>
        </p:nvCxnSpPr>
        <p:spPr bwMode="auto">
          <a:xfrm rot="16200000" flipH="1">
            <a:off x="3482975" y="882468"/>
            <a:ext cx="1166813" cy="1338263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AutoShape 35"/>
          <p:cNvSpPr>
            <a:spLocks noChangeArrowheads="1"/>
          </p:cNvSpPr>
          <p:nvPr/>
        </p:nvSpPr>
        <p:spPr bwMode="auto">
          <a:xfrm>
            <a:off x="7102026" y="1686496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微软雅黑"/>
              </a:rPr>
              <a:t>…</a:t>
            </a:r>
            <a:endParaRPr lang="zh-CN" altLang="en-US" sz="1200" dirty="0"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cxnSp>
        <p:nvCxnSpPr>
          <p:cNvPr id="44" name="肘形连接符​​ 30"/>
          <p:cNvCxnSpPr>
            <a:cxnSpLocks noChangeShapeType="1"/>
            <a:stCxn id="7" idx="3"/>
            <a:endCxn id="43" idx="1"/>
          </p:cNvCxnSpPr>
          <p:nvPr/>
        </p:nvCxnSpPr>
        <p:spPr bwMode="auto">
          <a:xfrm>
            <a:off x="6145213" y="1531756"/>
            <a:ext cx="957262" cy="28416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AutoShape 35"/>
          <p:cNvSpPr>
            <a:spLocks noChangeArrowheads="1"/>
          </p:cNvSpPr>
          <p:nvPr/>
        </p:nvSpPr>
        <p:spPr bwMode="auto">
          <a:xfrm>
            <a:off x="1455144" y="3396728"/>
            <a:ext cx="1532680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转换规则模型</a:t>
            </a:r>
          </a:p>
        </p:txBody>
      </p:sp>
      <p:cxnSp>
        <p:nvCxnSpPr>
          <p:cNvPr id="46" name="肘形连接符​​ 65"/>
          <p:cNvCxnSpPr>
            <a:cxnSpLocks noChangeShapeType="1"/>
          </p:cNvCxnSpPr>
          <p:nvPr/>
        </p:nvCxnSpPr>
        <p:spPr bwMode="auto">
          <a:xfrm rot="16200000" flipH="1">
            <a:off x="554831" y="2616052"/>
            <a:ext cx="1674813" cy="146050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AutoShape 35"/>
          <p:cNvSpPr>
            <a:spLocks noChangeArrowheads="1"/>
          </p:cNvSpPr>
          <p:nvPr/>
        </p:nvSpPr>
        <p:spPr bwMode="auto">
          <a:xfrm>
            <a:off x="1455144" y="3767311"/>
            <a:ext cx="1532680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业务流程模型</a:t>
            </a:r>
          </a:p>
        </p:txBody>
      </p:sp>
      <p:cxnSp>
        <p:nvCxnSpPr>
          <p:cNvPr id="48" name="肘形连接符​​ 65"/>
          <p:cNvCxnSpPr>
            <a:cxnSpLocks noChangeShapeType="1"/>
          </p:cNvCxnSpPr>
          <p:nvPr/>
        </p:nvCxnSpPr>
        <p:spPr bwMode="auto">
          <a:xfrm rot="16200000" flipH="1">
            <a:off x="200026" y="2636564"/>
            <a:ext cx="2393950" cy="174625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AutoShape 35"/>
          <p:cNvSpPr>
            <a:spLocks noChangeArrowheads="1"/>
          </p:cNvSpPr>
          <p:nvPr/>
        </p:nvSpPr>
        <p:spPr bwMode="auto">
          <a:xfrm>
            <a:off x="1455144" y="4136680"/>
            <a:ext cx="1532680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薪酬计算模型</a:t>
            </a:r>
          </a:p>
        </p:txBody>
      </p:sp>
      <p:sp>
        <p:nvSpPr>
          <p:cNvPr id="50" name="AutoShape 35"/>
          <p:cNvSpPr>
            <a:spLocks noChangeArrowheads="1"/>
          </p:cNvSpPr>
          <p:nvPr/>
        </p:nvSpPr>
        <p:spPr bwMode="auto">
          <a:xfrm>
            <a:off x="1455144" y="4501310"/>
            <a:ext cx="1532680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表达式模型</a:t>
            </a:r>
          </a:p>
        </p:txBody>
      </p:sp>
      <p:cxnSp>
        <p:nvCxnSpPr>
          <p:cNvPr id="51" name="肘形连接符​​ 65"/>
          <p:cNvCxnSpPr>
            <a:cxnSpLocks noChangeShapeType="1"/>
          </p:cNvCxnSpPr>
          <p:nvPr/>
        </p:nvCxnSpPr>
        <p:spPr bwMode="auto">
          <a:xfrm rot="16200000" flipH="1">
            <a:off x="200820" y="2997398"/>
            <a:ext cx="2392362" cy="174625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肘形连接符​​ 65"/>
          <p:cNvCxnSpPr>
            <a:cxnSpLocks noChangeShapeType="1"/>
          </p:cNvCxnSpPr>
          <p:nvPr/>
        </p:nvCxnSpPr>
        <p:spPr bwMode="auto">
          <a:xfrm rot="16200000" flipH="1">
            <a:off x="206376" y="3347119"/>
            <a:ext cx="2393950" cy="174625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AutoShape 35"/>
          <p:cNvSpPr>
            <a:spLocks noChangeArrowheads="1"/>
          </p:cNvSpPr>
          <p:nvPr/>
        </p:nvSpPr>
        <p:spPr bwMode="auto">
          <a:xfrm>
            <a:off x="7092280" y="2365838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明细表</a:t>
            </a:r>
          </a:p>
        </p:txBody>
      </p:sp>
      <p:sp>
        <p:nvSpPr>
          <p:cNvPr id="54" name="AutoShape 35"/>
          <p:cNvSpPr>
            <a:spLocks noChangeArrowheads="1"/>
          </p:cNvSpPr>
          <p:nvPr/>
        </p:nvSpPr>
        <p:spPr bwMode="auto">
          <a:xfrm>
            <a:off x="7096874" y="2725878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汇总表</a:t>
            </a:r>
          </a:p>
        </p:txBody>
      </p:sp>
      <p:sp>
        <p:nvSpPr>
          <p:cNvPr id="55" name="AutoShape 35"/>
          <p:cNvSpPr>
            <a:spLocks noChangeArrowheads="1"/>
          </p:cNvSpPr>
          <p:nvPr/>
        </p:nvSpPr>
        <p:spPr bwMode="auto">
          <a:xfrm>
            <a:off x="7087128" y="3085918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透视表</a:t>
            </a:r>
          </a:p>
        </p:txBody>
      </p:sp>
      <p:cxnSp>
        <p:nvCxnSpPr>
          <p:cNvPr id="56" name="肘形连接符​​ 2"/>
          <p:cNvCxnSpPr>
            <a:cxnSpLocks noChangeShapeType="1"/>
          </p:cNvCxnSpPr>
          <p:nvPr/>
        </p:nvCxnSpPr>
        <p:spPr bwMode="auto">
          <a:xfrm rot="10800000">
            <a:off x="7083425" y="3230381"/>
            <a:ext cx="12700" cy="454025"/>
          </a:xfrm>
          <a:prstGeom prst="bentConnector4">
            <a:avLst>
              <a:gd name="adj1" fmla="val 2922583"/>
              <a:gd name="adj2" fmla="val 92287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肘形连接符​​ 2"/>
          <p:cNvCxnSpPr>
            <a:cxnSpLocks noChangeShapeType="1"/>
          </p:cNvCxnSpPr>
          <p:nvPr/>
        </p:nvCxnSpPr>
        <p:spPr bwMode="auto">
          <a:xfrm rot="5400000" flipH="1" flipV="1">
            <a:off x="6659562" y="2962094"/>
            <a:ext cx="493713" cy="360362"/>
          </a:xfrm>
          <a:prstGeom prst="bentConnector3">
            <a:avLst>
              <a:gd name="adj1" fmla="val 96306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肘形连接符​​ 2"/>
          <p:cNvCxnSpPr>
            <a:cxnSpLocks noChangeShapeType="1"/>
          </p:cNvCxnSpPr>
          <p:nvPr/>
        </p:nvCxnSpPr>
        <p:spPr bwMode="auto">
          <a:xfrm rot="5400000" flipH="1" flipV="1">
            <a:off x="6659562" y="2596969"/>
            <a:ext cx="493713" cy="360362"/>
          </a:xfrm>
          <a:prstGeom prst="bentConnector3">
            <a:avLst>
              <a:gd name="adj1" fmla="val 96306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AutoShape 35"/>
          <p:cNvSpPr>
            <a:spLocks noChangeArrowheads="1"/>
          </p:cNvSpPr>
          <p:nvPr/>
        </p:nvSpPr>
        <p:spPr bwMode="auto">
          <a:xfrm>
            <a:off x="7121776" y="4670094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万能报表</a:t>
            </a:r>
          </a:p>
        </p:txBody>
      </p:sp>
      <p:cxnSp>
        <p:nvCxnSpPr>
          <p:cNvPr id="60" name="肘形连接符​​ 30"/>
          <p:cNvCxnSpPr>
            <a:cxnSpLocks noChangeShapeType="1"/>
            <a:endCxn id="59" idx="1"/>
          </p:cNvCxnSpPr>
          <p:nvPr/>
        </p:nvCxnSpPr>
        <p:spPr bwMode="auto">
          <a:xfrm rot="16200000" flipH="1">
            <a:off x="6157119" y="3834424"/>
            <a:ext cx="992188" cy="936625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AutoShape 35"/>
          <p:cNvSpPr>
            <a:spLocks noChangeArrowheads="1"/>
          </p:cNvSpPr>
          <p:nvPr/>
        </p:nvSpPr>
        <p:spPr bwMode="auto">
          <a:xfrm>
            <a:off x="4788024" y="4022022"/>
            <a:ext cx="1395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移动模型</a:t>
            </a:r>
          </a:p>
        </p:txBody>
      </p:sp>
      <p:cxnSp>
        <p:nvCxnSpPr>
          <p:cNvPr id="62" name="肘形连接符​​ 31"/>
          <p:cNvCxnSpPr>
            <a:cxnSpLocks noChangeShapeType="1"/>
          </p:cNvCxnSpPr>
          <p:nvPr/>
        </p:nvCxnSpPr>
        <p:spPr bwMode="auto">
          <a:xfrm rot="16200000" flipH="1">
            <a:off x="2665412" y="2020706"/>
            <a:ext cx="2828925" cy="1358900"/>
          </a:xfrm>
          <a:prstGeom prst="bentConnector2">
            <a:avLst/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AutoShape 35"/>
          <p:cNvSpPr>
            <a:spLocks noChangeArrowheads="1"/>
          </p:cNvSpPr>
          <p:nvPr/>
        </p:nvSpPr>
        <p:spPr bwMode="auto">
          <a:xfrm>
            <a:off x="3491880" y="4526078"/>
            <a:ext cx="1224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移动表单</a:t>
            </a:r>
          </a:p>
        </p:txBody>
      </p:sp>
      <p:sp>
        <p:nvSpPr>
          <p:cNvPr id="64" name="AutoShape 35"/>
          <p:cNvSpPr>
            <a:spLocks noChangeArrowheads="1"/>
          </p:cNvSpPr>
          <p:nvPr/>
        </p:nvSpPr>
        <p:spPr bwMode="auto">
          <a:xfrm>
            <a:off x="4788024" y="4526078"/>
            <a:ext cx="1224136" cy="258426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342900" indent="-342900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微软雅黑"/>
              </a:rPr>
              <a:t>移动单据</a:t>
            </a:r>
          </a:p>
        </p:txBody>
      </p:sp>
      <p:cxnSp>
        <p:nvCxnSpPr>
          <p:cNvPr id="65" name="肘形连接符​​ 31"/>
          <p:cNvCxnSpPr>
            <a:cxnSpLocks noChangeShapeType="1"/>
            <a:stCxn id="61" idx="2"/>
            <a:endCxn id="63" idx="0"/>
          </p:cNvCxnSpPr>
          <p:nvPr/>
        </p:nvCxnSpPr>
        <p:spPr bwMode="auto">
          <a:xfrm rot="5400000">
            <a:off x="4671219" y="3712187"/>
            <a:ext cx="246063" cy="138112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肘形连接符​​ 31"/>
          <p:cNvCxnSpPr>
            <a:cxnSpLocks noChangeShapeType="1"/>
            <a:stCxn id="61" idx="2"/>
            <a:endCxn id="64" idx="0"/>
          </p:cNvCxnSpPr>
          <p:nvPr/>
        </p:nvCxnSpPr>
        <p:spPr bwMode="auto">
          <a:xfrm rot="5400000">
            <a:off x="5319712" y="4360681"/>
            <a:ext cx="246063" cy="8413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7FA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552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" y="17995"/>
            <a:ext cx="6697663" cy="465535"/>
          </a:xfrm>
          <a:prstGeom prst="rect">
            <a:avLst/>
          </a:prstGeom>
          <a:ln algn="ctr"/>
        </p:spPr>
        <p:txBody>
          <a:bodyPr lIns="91416" tIns="45708" rIns="91416" bIns="45708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2200" b="1" i="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</a:lstStyle>
          <a:p>
            <a:pPr>
              <a:defRPr/>
            </a:pPr>
            <a:r>
              <a:rPr lang="zh-CN" altLang="en-US" sz="200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金蝶云星空</a:t>
            </a:r>
            <a:r>
              <a:rPr lang="en-US" altLang="zh-CN" sz="200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BOS</a:t>
            </a:r>
            <a:r>
              <a:rPr sz="2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en-US" altLang="zh-CN" sz="2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sz="2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系统集成</a:t>
            </a:r>
            <a:endParaRPr lang="en-US" altLang="zh-CN" sz="20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62298" y="746920"/>
            <a:ext cx="5634038" cy="32639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16" tIns="45708" rIns="91416" bIns="45708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>
                <a:solidFill>
                  <a:prstClr val="black"/>
                </a:solidFill>
                <a:latin typeface="微软雅黑" pitchFamily="34" charset="-122"/>
              </a:rPr>
              <a:t>动态服务运行时</a:t>
            </a:r>
            <a:endParaRPr lang="en-US" altLang="zh-CN" dirty="0" smtClean="0">
              <a:solidFill>
                <a:prstClr val="black"/>
              </a:solidFill>
              <a:latin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79029" y="3407580"/>
            <a:ext cx="5290319" cy="4032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16" tIns="45708" rIns="91416" bIns="4570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100" b="1" dirty="0">
                <a:solidFill>
                  <a:prstClr val="black"/>
                </a:solidFill>
                <a:latin typeface="微软雅黑" pitchFamily="34" charset="-122"/>
              </a:rPr>
              <a:t>基础和业务服务控制器</a:t>
            </a:r>
          </a:p>
        </p:txBody>
      </p:sp>
      <p:sp>
        <p:nvSpPr>
          <p:cNvPr id="6" name="矩形 5"/>
          <p:cNvSpPr/>
          <p:nvPr/>
        </p:nvSpPr>
        <p:spPr>
          <a:xfrm>
            <a:off x="3602781" y="2518569"/>
            <a:ext cx="952500" cy="820738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16" tIns="45708" rIns="91416" bIns="4570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itchFamily="34" charset="-122"/>
              </a:rPr>
              <a:t>表单服务</a:t>
            </a:r>
            <a:endParaRPr lang="en-US" altLang="zh-CN" sz="1200" b="1" dirty="0">
              <a:solidFill>
                <a:prstClr val="black"/>
              </a:solidFill>
              <a:latin typeface="微软雅黑" pitchFamily="34" charset="-122"/>
            </a:endParaRPr>
          </a:p>
          <a:p>
            <a:pPr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itchFamily="34" charset="-122"/>
              </a:rPr>
              <a:t>表单操作和序时簿查询</a:t>
            </a:r>
            <a:endParaRPr lang="zh-CN" altLang="en-US" sz="1200" dirty="0">
              <a:solidFill>
                <a:prstClr val="black"/>
              </a:solidFill>
              <a:latin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42941" y="2518569"/>
            <a:ext cx="952500" cy="820738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16" tIns="45708" rIns="91416" bIns="4570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itchFamily="34" charset="-122"/>
              </a:rPr>
              <a:t>报表服务</a:t>
            </a:r>
            <a:endParaRPr lang="en-US" altLang="zh-CN" sz="1200" b="1" dirty="0">
              <a:solidFill>
                <a:prstClr val="black"/>
              </a:solidFill>
              <a:latin typeface="微软雅黑" pitchFamily="34" charset="-122"/>
            </a:endParaRPr>
          </a:p>
          <a:p>
            <a:pPr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itchFamily="34" charset="-122"/>
              </a:rPr>
              <a:t>帐表和报表等</a:t>
            </a:r>
          </a:p>
        </p:txBody>
      </p:sp>
      <p:sp>
        <p:nvSpPr>
          <p:cNvPr id="8" name="矩形 7"/>
          <p:cNvSpPr/>
          <p:nvPr/>
        </p:nvSpPr>
        <p:spPr>
          <a:xfrm>
            <a:off x="6516836" y="2518569"/>
            <a:ext cx="952500" cy="820738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16" tIns="45708" rIns="91416" bIns="4570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itchFamily="34" charset="-122"/>
              </a:rPr>
              <a:t>工作流服务</a:t>
            </a:r>
            <a:endParaRPr lang="en-US" altLang="zh-CN" sz="1200" b="1" dirty="0">
              <a:solidFill>
                <a:prstClr val="black"/>
              </a:solidFill>
              <a:latin typeface="微软雅黑" pitchFamily="34" charset="-122"/>
            </a:endParaRPr>
          </a:p>
          <a:p>
            <a:pPr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itchFamily="34" charset="-122"/>
              </a:rPr>
              <a:t>流程和协作等</a:t>
            </a:r>
          </a:p>
        </p:txBody>
      </p:sp>
      <p:sp>
        <p:nvSpPr>
          <p:cNvPr id="9" name="矩形 8"/>
          <p:cNvSpPr/>
          <p:nvPr/>
        </p:nvSpPr>
        <p:spPr>
          <a:xfrm>
            <a:off x="2179019" y="2518569"/>
            <a:ext cx="954087" cy="820738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16" tIns="45708" rIns="91416" bIns="4570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itchFamily="34" charset="-122"/>
              </a:rPr>
              <a:t>基础服务</a:t>
            </a:r>
            <a:endParaRPr lang="en-US" altLang="zh-CN" sz="1200" b="1" dirty="0">
              <a:solidFill>
                <a:prstClr val="black"/>
              </a:solidFill>
              <a:latin typeface="微软雅黑" pitchFamily="34" charset="-122"/>
            </a:endParaRPr>
          </a:p>
          <a:p>
            <a:pPr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itchFamily="34" charset="-122"/>
              </a:rPr>
              <a:t>认证、服务目录元素等</a:t>
            </a:r>
          </a:p>
        </p:txBody>
      </p:sp>
      <p:sp>
        <p:nvSpPr>
          <p:cNvPr id="11" name="矩形 10"/>
          <p:cNvSpPr/>
          <p:nvPr/>
        </p:nvSpPr>
        <p:spPr>
          <a:xfrm>
            <a:off x="1962298" y="4155293"/>
            <a:ext cx="5634038" cy="7207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16" tIns="45708" rIns="91416" bIns="45708" anchor="ctr"/>
          <a:lstStyle/>
          <a:p>
            <a:pPr algn="ctr">
              <a:defRPr/>
            </a:pPr>
            <a:r>
              <a:rPr lang="en-US" altLang="zh-CN" smtClean="0">
                <a:solidFill>
                  <a:prstClr val="black"/>
                </a:solidFill>
                <a:latin typeface="微软雅黑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</a:rPr>
              <a:t>BOS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</a:rPr>
              <a:t>运行时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79019" y="1316833"/>
            <a:ext cx="5295081" cy="34131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16" tIns="45708" rIns="91416" bIns="4570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itchFamily="34" charset="-122"/>
              </a:rPr>
              <a:t>路由</a:t>
            </a:r>
            <a:endParaRPr lang="zh-CN" altLang="en-US" sz="900" dirty="0">
              <a:solidFill>
                <a:prstClr val="black"/>
              </a:solidFill>
              <a:latin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9019" y="1766105"/>
            <a:ext cx="5295081" cy="6826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16" tIns="45708" rIns="91416" bIns="4570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itchFamily="34" charset="-122"/>
              </a:rPr>
              <a:t>协议适配器</a:t>
            </a:r>
            <a:endParaRPr lang="en-US" altLang="zh-CN" sz="1200" b="1" dirty="0">
              <a:solidFill>
                <a:prstClr val="black"/>
              </a:solidFill>
              <a:latin typeface="微软雅黑" pitchFamily="34" charset="-122"/>
            </a:endParaRPr>
          </a:p>
          <a:p>
            <a:pPr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itchFamily="34" charset="-122"/>
              </a:rPr>
              <a:t>支持</a:t>
            </a:r>
            <a:r>
              <a:rPr lang="en-US" altLang="zh-CN" sz="900" dirty="0">
                <a:solidFill>
                  <a:prstClr val="black"/>
                </a:solidFill>
                <a:latin typeface="微软雅黑" pitchFamily="34" charset="-122"/>
              </a:rPr>
              <a:t>JSON,SOAP</a:t>
            </a:r>
            <a:endParaRPr lang="zh-CN" altLang="en-US" sz="900" dirty="0">
              <a:solidFill>
                <a:prstClr val="black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8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67544" y="915568"/>
            <a:ext cx="8136904" cy="3096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96"/>
          <p:cNvSpPr/>
          <p:nvPr/>
        </p:nvSpPr>
        <p:spPr>
          <a:xfrm>
            <a:off x="3779924" y="1203599"/>
            <a:ext cx="1512167" cy="21005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68555" tIns="34289" rIns="68555" bIns="34289">
            <a:spAutoFit/>
          </a:bodyPr>
          <a:lstStyle/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200" b="1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日志查询</a:t>
            </a:r>
            <a:endParaRPr lang="en-US" altLang="zh-CN" sz="1200" b="1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智能分析</a:t>
            </a: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自动报表</a:t>
            </a: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可视化呈现</a:t>
            </a: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defTabSz="685511"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defTabSz="685511"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96"/>
          <p:cNvSpPr/>
          <p:nvPr/>
        </p:nvSpPr>
        <p:spPr>
          <a:xfrm>
            <a:off x="1331651" y="1203599"/>
            <a:ext cx="1512167" cy="21005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68555" tIns="34289" rIns="68555" bIns="34289">
            <a:spAutoFit/>
          </a:bodyPr>
          <a:lstStyle/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200" b="1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上机操作</a:t>
            </a:r>
            <a:endParaRPr lang="en-US" altLang="zh-CN" sz="1200" b="1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 b="1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200" b="1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Web API</a:t>
            </a: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 b="1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200" b="1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执行计划</a:t>
            </a:r>
            <a:endParaRPr lang="en-US" altLang="zh-CN" sz="1200" b="1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 b="1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200" b="1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数据变更</a:t>
            </a:r>
            <a:endParaRPr lang="en-US" altLang="zh-CN" sz="1200" b="1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20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… …</a:t>
            </a: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统一日志平台框架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79923" y="3232164"/>
            <a:ext cx="1512167" cy="43204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日志中心</a:t>
            </a:r>
          </a:p>
        </p:txBody>
      </p:sp>
      <p:sp>
        <p:nvSpPr>
          <p:cNvPr id="3" name="矩形 2"/>
          <p:cNvSpPr/>
          <p:nvPr/>
        </p:nvSpPr>
        <p:spPr>
          <a:xfrm>
            <a:off x="1331640" y="3232164"/>
            <a:ext cx="1512168" cy="43204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日志采集</a:t>
            </a:r>
          </a:p>
        </p:txBody>
      </p:sp>
      <p:sp>
        <p:nvSpPr>
          <p:cNvPr id="13" name="Rectangle 96"/>
          <p:cNvSpPr/>
          <p:nvPr/>
        </p:nvSpPr>
        <p:spPr>
          <a:xfrm>
            <a:off x="6228197" y="1203599"/>
            <a:ext cx="1512167" cy="21005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68555" tIns="34289" rIns="68555" bIns="34289">
            <a:spAutoFit/>
          </a:bodyPr>
          <a:lstStyle/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200" b="1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日志内容</a:t>
            </a:r>
            <a:endParaRPr lang="en-US" altLang="zh-CN" sz="1200" b="1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分析结果</a:t>
            </a: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日志聚合</a:t>
            </a: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集群接入</a:t>
            </a: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defTabSz="685511"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386" indent="-171386" defTabSz="68551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zh-CN" sz="120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8196" y="3232164"/>
            <a:ext cx="1512167" cy="43204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日志存储</a:t>
            </a:r>
          </a:p>
        </p:txBody>
      </p:sp>
    </p:spTree>
    <p:extLst>
      <p:ext uri="{BB962C8B-B14F-4D97-AF65-F5344CB8AC3E}">
        <p14:creationId xmlns:p14="http://schemas.microsoft.com/office/powerpoint/2010/main" val="5038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 bwMode="gray">
          <a:xfrm>
            <a:off x="3756958" y="821378"/>
            <a:ext cx="3268436" cy="4242393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100"/>
              <a:t>微服务框架</a:t>
            </a:r>
            <a:endParaRPr lang="zh-CN" altLang="en-US" sz="2100" dirty="0"/>
          </a:p>
        </p:txBody>
      </p:sp>
      <p:sp>
        <p:nvSpPr>
          <p:cNvPr id="5" name="矩形 4"/>
          <p:cNvSpPr/>
          <p:nvPr/>
        </p:nvSpPr>
        <p:spPr bwMode="gray">
          <a:xfrm>
            <a:off x="350052" y="2271231"/>
            <a:ext cx="957263" cy="160020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11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 bwMode="gray">
          <a:xfrm>
            <a:off x="464344" y="2399823"/>
            <a:ext cx="735806" cy="36433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 bwMode="gray">
          <a:xfrm>
            <a:off x="471490" y="2878458"/>
            <a:ext cx="735806" cy="36433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移动应用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 bwMode="gray">
          <a:xfrm>
            <a:off x="464344" y="3367805"/>
            <a:ext cx="735806" cy="36433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物联网设备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 bwMode="gray">
          <a:xfrm>
            <a:off x="1728795" y="2078358"/>
            <a:ext cx="957263" cy="1793081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11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 bwMode="gray">
          <a:xfrm>
            <a:off x="1843090" y="2399823"/>
            <a:ext cx="735806" cy="364331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安全策略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 bwMode="gray">
          <a:xfrm>
            <a:off x="1850233" y="2878458"/>
            <a:ext cx="735806" cy="364331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</a:t>
            </a: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网关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 bwMode="gray">
          <a:xfrm>
            <a:off x="1843090" y="3367805"/>
            <a:ext cx="735806" cy="364331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访问认证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 bwMode="gray">
          <a:xfrm>
            <a:off x="3016987" y="2778185"/>
            <a:ext cx="621506" cy="592932"/>
          </a:xfrm>
          <a:prstGeom prst="ellipse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</a:t>
            </a:r>
            <a:endParaRPr lang="en-US" altLang="zh-CN" sz="110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路由</a:t>
            </a:r>
            <a:endParaRPr lang="zh-CN" altLang="en-US" sz="11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 bwMode="gray">
          <a:xfrm>
            <a:off x="4250353" y="2213921"/>
            <a:ext cx="1172240" cy="447273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集成微服务</a:t>
            </a:r>
            <a:endParaRPr lang="zh-CN" altLang="en-US" sz="11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椭圆 14"/>
          <p:cNvSpPr/>
          <p:nvPr/>
        </p:nvSpPr>
        <p:spPr bwMode="gray">
          <a:xfrm>
            <a:off x="4253008" y="2774597"/>
            <a:ext cx="1172240" cy="447273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流程微服务</a:t>
            </a:r>
            <a:endParaRPr lang="zh-CN" altLang="en-US" sz="11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椭圆 15"/>
          <p:cNvSpPr/>
          <p:nvPr/>
        </p:nvSpPr>
        <p:spPr bwMode="gray">
          <a:xfrm>
            <a:off x="4253008" y="3335399"/>
            <a:ext cx="1172240" cy="447273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数据微服务</a:t>
            </a:r>
            <a:endParaRPr lang="zh-CN" altLang="en-US" sz="11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 bwMode="gray">
          <a:xfrm>
            <a:off x="6040261" y="2655499"/>
            <a:ext cx="735806" cy="58232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消息</a:t>
            </a:r>
            <a:endParaRPr lang="en-US" altLang="zh-CN" sz="110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</a:t>
            </a:r>
            <a:endParaRPr lang="zh-CN" altLang="en-US" sz="11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 bwMode="gray">
          <a:xfrm>
            <a:off x="4059016" y="4385944"/>
            <a:ext cx="2886740" cy="61403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11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 bwMode="gray">
          <a:xfrm>
            <a:off x="4197580" y="4523675"/>
            <a:ext cx="735806" cy="364331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Redis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 bwMode="gray">
          <a:xfrm>
            <a:off x="5129167" y="4523675"/>
            <a:ext cx="735806" cy="364331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Docker</a:t>
            </a:r>
          </a:p>
        </p:txBody>
      </p:sp>
      <p:sp>
        <p:nvSpPr>
          <p:cNvPr id="22" name="矩形 21"/>
          <p:cNvSpPr/>
          <p:nvPr/>
        </p:nvSpPr>
        <p:spPr bwMode="gray">
          <a:xfrm>
            <a:off x="6079294" y="4523674"/>
            <a:ext cx="735806" cy="364331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MongoDB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 bwMode="gray">
          <a:xfrm>
            <a:off x="7632523" y="1477627"/>
            <a:ext cx="957263" cy="1793081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11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 bwMode="gray">
          <a:xfrm>
            <a:off x="7746817" y="1743273"/>
            <a:ext cx="735806" cy="364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CRM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 bwMode="gray">
          <a:xfrm>
            <a:off x="7753960" y="2221904"/>
            <a:ext cx="735806" cy="364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HR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 bwMode="gray">
          <a:xfrm>
            <a:off x="7746817" y="2711250"/>
            <a:ext cx="735806" cy="364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OA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 bwMode="gray">
          <a:xfrm>
            <a:off x="7632523" y="3619855"/>
            <a:ext cx="957263" cy="1332278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11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 bwMode="gray">
          <a:xfrm>
            <a:off x="7746817" y="3941330"/>
            <a:ext cx="735806" cy="364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监控与通知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 bwMode="gray">
          <a:xfrm>
            <a:off x="7753960" y="4419961"/>
            <a:ext cx="735806" cy="364331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 bwMode="gray">
          <a:xfrm>
            <a:off x="7384312" y="1476900"/>
            <a:ext cx="248204" cy="1793081"/>
          </a:xfrm>
          <a:prstGeom prst="rect">
            <a:avLst/>
          </a:prstGeom>
          <a:solidFill>
            <a:schemeClr val="tx2">
              <a:lumMod val="60000"/>
              <a:lumOff val="40000"/>
              <a:alpha val="18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ker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</a:p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ker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</a:p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ker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 bwMode="gray">
          <a:xfrm>
            <a:off x="7743244" y="1355683"/>
            <a:ext cx="735806" cy="207335"/>
          </a:xfrm>
          <a:prstGeom prst="rect">
            <a:avLst/>
          </a:prstGeom>
          <a:solidFill>
            <a:srgbClr val="D46C2C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第三方集成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 bwMode="gray">
          <a:xfrm>
            <a:off x="4197580" y="4244517"/>
            <a:ext cx="735806" cy="207335"/>
          </a:xfrm>
          <a:prstGeom prst="rect">
            <a:avLst/>
          </a:prstGeom>
          <a:solidFill>
            <a:srgbClr val="D46C2C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基础服务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 bwMode="gray">
          <a:xfrm>
            <a:off x="4003195" y="1265845"/>
            <a:ext cx="2886740" cy="61403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11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 bwMode="gray">
          <a:xfrm>
            <a:off x="4141756" y="1403577"/>
            <a:ext cx="735806" cy="364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测试自动化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 bwMode="gray">
          <a:xfrm>
            <a:off x="5073343" y="1403577"/>
            <a:ext cx="735806" cy="364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构建自动化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 bwMode="gray">
          <a:xfrm>
            <a:off x="6023470" y="1403577"/>
            <a:ext cx="735806" cy="364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部署自动化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 bwMode="gray">
          <a:xfrm>
            <a:off x="4141756" y="1124419"/>
            <a:ext cx="735806" cy="207335"/>
          </a:xfrm>
          <a:prstGeom prst="rect">
            <a:avLst/>
          </a:prstGeom>
          <a:solidFill>
            <a:srgbClr val="D46C2C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自动化服务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右箭头 44"/>
          <p:cNvSpPr/>
          <p:nvPr/>
        </p:nvSpPr>
        <p:spPr bwMode="gray">
          <a:xfrm>
            <a:off x="1395523" y="2974890"/>
            <a:ext cx="263156" cy="175014"/>
          </a:xfrm>
          <a:prstGeom prst="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右箭头 45"/>
          <p:cNvSpPr/>
          <p:nvPr/>
        </p:nvSpPr>
        <p:spPr bwMode="gray">
          <a:xfrm>
            <a:off x="2753833" y="2973108"/>
            <a:ext cx="263156" cy="175014"/>
          </a:xfrm>
          <a:prstGeom prst="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右箭头 46"/>
          <p:cNvSpPr/>
          <p:nvPr/>
        </p:nvSpPr>
        <p:spPr bwMode="gray">
          <a:xfrm rot="19709672">
            <a:off x="3752067" y="2536094"/>
            <a:ext cx="442462" cy="87507"/>
          </a:xfrm>
          <a:prstGeom prst="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右箭头 47"/>
          <p:cNvSpPr/>
          <p:nvPr/>
        </p:nvSpPr>
        <p:spPr bwMode="gray">
          <a:xfrm>
            <a:off x="3793992" y="2970428"/>
            <a:ext cx="442462" cy="87507"/>
          </a:xfrm>
          <a:prstGeom prst="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右箭头 48"/>
          <p:cNvSpPr/>
          <p:nvPr/>
        </p:nvSpPr>
        <p:spPr bwMode="gray">
          <a:xfrm rot="1714430">
            <a:off x="3750939" y="3385895"/>
            <a:ext cx="442462" cy="87507"/>
          </a:xfrm>
          <a:prstGeom prst="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左右箭头 49"/>
          <p:cNvSpPr/>
          <p:nvPr/>
        </p:nvSpPr>
        <p:spPr bwMode="gray">
          <a:xfrm rot="1990970">
            <a:off x="5467563" y="2440547"/>
            <a:ext cx="463085" cy="114977"/>
          </a:xfrm>
          <a:prstGeom prst="left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左右箭头 50"/>
          <p:cNvSpPr/>
          <p:nvPr/>
        </p:nvSpPr>
        <p:spPr bwMode="gray">
          <a:xfrm rot="19016080">
            <a:off x="5484402" y="3372167"/>
            <a:ext cx="463085" cy="114977"/>
          </a:xfrm>
          <a:prstGeom prst="left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左右箭头 51"/>
          <p:cNvSpPr/>
          <p:nvPr/>
        </p:nvSpPr>
        <p:spPr bwMode="gray">
          <a:xfrm>
            <a:off x="5507529" y="2903896"/>
            <a:ext cx="463085" cy="114977"/>
          </a:xfrm>
          <a:prstGeom prst="left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矩形 52"/>
          <p:cNvSpPr/>
          <p:nvPr/>
        </p:nvSpPr>
        <p:spPr bwMode="gray">
          <a:xfrm>
            <a:off x="7753960" y="3550728"/>
            <a:ext cx="735806" cy="207335"/>
          </a:xfrm>
          <a:prstGeom prst="rect">
            <a:avLst/>
          </a:prstGeom>
          <a:solidFill>
            <a:srgbClr val="D46C2C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监控服务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" name="左右箭头 56"/>
          <p:cNvSpPr/>
          <p:nvPr/>
        </p:nvSpPr>
        <p:spPr bwMode="gray">
          <a:xfrm>
            <a:off x="7025392" y="2404063"/>
            <a:ext cx="335066" cy="121562"/>
          </a:xfrm>
          <a:prstGeom prst="left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9" name="矩形 58"/>
          <p:cNvSpPr/>
          <p:nvPr/>
        </p:nvSpPr>
        <p:spPr bwMode="gray">
          <a:xfrm>
            <a:off x="4121929" y="709743"/>
            <a:ext cx="735806" cy="207335"/>
          </a:xfrm>
          <a:prstGeom prst="rect">
            <a:avLst/>
          </a:prstGeom>
          <a:solidFill>
            <a:srgbClr val="D46C2C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金蝶云星空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 bwMode="gray">
          <a:xfrm>
            <a:off x="1850233" y="1974690"/>
            <a:ext cx="735806" cy="207335"/>
          </a:xfrm>
          <a:prstGeom prst="rect">
            <a:avLst/>
          </a:prstGeom>
          <a:solidFill>
            <a:srgbClr val="D46C2C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接入服务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gray">
          <a:xfrm>
            <a:off x="3987252" y="2054425"/>
            <a:ext cx="1750133" cy="1862972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dash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96053" y="1495069"/>
            <a:ext cx="715556" cy="346247"/>
          </a:xfrm>
          <a:prstGeom prst="rect">
            <a:avLst/>
          </a:prstGeom>
          <a:noFill/>
        </p:spPr>
        <p:txBody>
          <a:bodyPr wrap="none" lIns="68568" tIns="34289" rIns="68568" bIns="34289" rtlCol="0">
            <a:spAutoFit/>
          </a:bodyPr>
          <a:lstStyle/>
          <a:p>
            <a:pPr algn="ctr" defTabSz="68566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金蝶云星空</a:t>
            </a: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66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公共服务</a:t>
            </a:r>
          </a:p>
        </p:txBody>
      </p:sp>
      <p:sp>
        <p:nvSpPr>
          <p:cNvPr id="56" name="矩形 55"/>
          <p:cNvSpPr/>
          <p:nvPr/>
        </p:nvSpPr>
        <p:spPr bwMode="gray">
          <a:xfrm>
            <a:off x="4394142" y="3845637"/>
            <a:ext cx="932761" cy="207335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服务模版支持</a:t>
            </a:r>
            <a:endParaRPr lang="zh-CN" altLang="en-US" sz="9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圆角矩形 57"/>
          <p:cNvSpPr>
            <a:spLocks noChangeArrowheads="1"/>
          </p:cNvSpPr>
          <p:nvPr/>
        </p:nvSpPr>
        <p:spPr bwMode="auto">
          <a:xfrm>
            <a:off x="8086848" y="735503"/>
            <a:ext cx="121198" cy="91743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</a:ln>
          <a:effectLst/>
          <a:extLst/>
        </p:spPr>
        <p:txBody>
          <a:bodyPr lIns="68558" tIns="34283" rIns="68558" bIns="34283" rtlCol="0" anchor="ctr"/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en-US" altLang="zh-CN" sz="90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302111" y="666930"/>
            <a:ext cx="637220" cy="2077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58" tIns="34283" rIns="68558" bIns="34283" rtlCol="0" anchor="ctr"/>
          <a:lstStyle>
            <a:defPPr>
              <a:defRPr lang="zh-CN"/>
            </a:defPPr>
            <a:lvl1pPr algn="ctr" defTabSz="914243">
              <a:defRPr sz="12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prstClr val="white"/>
                </a:solidFill>
              </a:rPr>
              <a:t>未来版本</a:t>
            </a:r>
          </a:p>
        </p:txBody>
      </p:sp>
      <p:sp>
        <p:nvSpPr>
          <p:cNvPr id="67" name="矩形 66"/>
          <p:cNvSpPr/>
          <p:nvPr/>
        </p:nvSpPr>
        <p:spPr>
          <a:xfrm>
            <a:off x="1658681" y="1821659"/>
            <a:ext cx="2034639" cy="223130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ysDash"/>
          </a:ln>
          <a:effectLst/>
        </p:spPr>
        <p:txBody>
          <a:bodyPr rot="0" spcFirstLastPara="0" vertOverflow="overflow" horzOverflow="overflow" vert="horz" wrap="square" lIns="68558" tIns="34283" rIns="68558" bIns="34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46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90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100" smtClean="0"/>
              <a:t>金蝶云星空</a:t>
            </a:r>
            <a:r>
              <a:rPr lang="en-US" altLang="zh-CN" sz="2100" smtClean="0"/>
              <a:t>-</a:t>
            </a:r>
            <a:r>
              <a:rPr lang="zh-CN" altLang="en-US" sz="2100" smtClean="0"/>
              <a:t>微</a:t>
            </a:r>
            <a:r>
              <a:rPr lang="zh-CN" altLang="en-US" sz="2100"/>
              <a:t>服务</a:t>
            </a:r>
            <a:endParaRPr lang="zh-CN" altLang="en-US" sz="2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73" y="774586"/>
            <a:ext cx="8075428" cy="409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72" y="838240"/>
            <a:ext cx="8075427" cy="198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73" y="2820782"/>
            <a:ext cx="8075428" cy="204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标注 1"/>
          <p:cNvSpPr/>
          <p:nvPr/>
        </p:nvSpPr>
        <p:spPr bwMode="gray">
          <a:xfrm>
            <a:off x="6483214" y="1132369"/>
            <a:ext cx="1475267" cy="486440"/>
          </a:xfrm>
          <a:prstGeom prst="wedgeRoundRectCallout">
            <a:avLst/>
          </a:prstGeom>
          <a:noFill/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3" tIns="34283" rIns="68553" bIns="34283" rtlCol="0" anchor="ctr"/>
          <a:lstStyle/>
          <a:p>
            <a:pPr algn="ctr" defTabSz="68549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发布新服务</a:t>
            </a: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标注 11"/>
          <p:cNvSpPr/>
          <p:nvPr/>
        </p:nvSpPr>
        <p:spPr bwMode="gray">
          <a:xfrm>
            <a:off x="6533715" y="3216352"/>
            <a:ext cx="1475267" cy="486440"/>
          </a:xfrm>
          <a:prstGeom prst="wedgeRoundRectCallout">
            <a:avLst/>
          </a:prstGeom>
          <a:noFill/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68553" tIns="34283" rIns="68553" bIns="34283" rtlCol="0" anchor="ctr"/>
          <a:lstStyle/>
          <a:p>
            <a:pPr algn="ctr" defTabSz="68549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创建应用</a:t>
            </a:r>
            <a:endParaRPr lang="en-US" altLang="zh-CN" sz="900" b="1" ker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defTabSz="68549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订阅已有服务</a:t>
            </a:r>
            <a:endParaRPr lang="zh-CN" altLang="en-US" sz="900" b="1" kern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136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100"/>
              <a:t>轻分析报表</a:t>
            </a:r>
            <a:endParaRPr lang="zh-CN" altLang="en-US" sz="2100" dirty="0"/>
          </a:p>
        </p:txBody>
      </p:sp>
      <p:grpSp>
        <p:nvGrpSpPr>
          <p:cNvPr id="40" name="组合 39"/>
          <p:cNvGrpSpPr/>
          <p:nvPr/>
        </p:nvGrpSpPr>
        <p:grpSpPr>
          <a:xfrm>
            <a:off x="4607889" y="1020270"/>
            <a:ext cx="3377321" cy="3071009"/>
            <a:chOff x="4189047" y="1299864"/>
            <a:chExt cx="3694348" cy="2910502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047" y="1299864"/>
              <a:ext cx="3694348" cy="2910502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7619" y="1531200"/>
              <a:ext cx="3270960" cy="1884737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4408726" y="2742635"/>
            <a:ext cx="909020" cy="1590835"/>
            <a:chOff x="7178450" y="1783780"/>
            <a:chExt cx="1174818" cy="2436303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450" y="1783780"/>
              <a:ext cx="1174818" cy="2436303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816" y="2069951"/>
              <a:ext cx="1017458" cy="1829314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6593318" y="2642357"/>
            <a:ext cx="2568211" cy="1691109"/>
            <a:chOff x="3748698" y="2583000"/>
            <a:chExt cx="3319158" cy="1911676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698" y="2583000"/>
              <a:ext cx="3319158" cy="1911676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635" y="2687200"/>
              <a:ext cx="2190556" cy="1283909"/>
            </a:xfrm>
            <a:prstGeom prst="rect">
              <a:avLst/>
            </a:prstGeom>
          </p:spPr>
        </p:pic>
      </p:grpSp>
      <p:sp>
        <p:nvSpPr>
          <p:cNvPr id="50" name="Rectangle 96"/>
          <p:cNvSpPr/>
          <p:nvPr/>
        </p:nvSpPr>
        <p:spPr>
          <a:xfrm>
            <a:off x="406065" y="1659766"/>
            <a:ext cx="3658978" cy="484742"/>
          </a:xfrm>
          <a:prstGeom prst="rect">
            <a:avLst/>
          </a:prstGeom>
          <a:noFill/>
        </p:spPr>
        <p:txBody>
          <a:bodyPr wrap="square" lIns="68567" tIns="34286" rIns="68567" bIns="34286">
            <a:spAutoFit/>
          </a:bodyPr>
          <a:lstStyle/>
          <a:p>
            <a:pPr defTabSz="51422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通过强大的数据可视化引擎，轻分析可以自动根据业务用户的分析意图，实现数据与图形的高效转换，为用户自动推导和呈现最优的数据可视化效果。</a:t>
            </a:r>
            <a:endParaRPr lang="en-US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85312" y="1347618"/>
            <a:ext cx="3538616" cy="346241"/>
          </a:xfrm>
          <a:prstGeom prst="rect">
            <a:avLst/>
          </a:prstGeom>
        </p:spPr>
        <p:txBody>
          <a:bodyPr wrap="square" lIns="68567" tIns="34286" rIns="68567" bIns="34286">
            <a:spAutoFit/>
          </a:bodyPr>
          <a:lstStyle/>
          <a:p>
            <a:pPr marL="214288" indent="-214288" defTabSz="514226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zh-CN" altLang="en-US" sz="18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数据可视、智慧呈现</a:t>
            </a:r>
          </a:p>
        </p:txBody>
      </p:sp>
      <p:sp>
        <p:nvSpPr>
          <p:cNvPr id="52" name="Rectangle 96"/>
          <p:cNvSpPr/>
          <p:nvPr/>
        </p:nvSpPr>
        <p:spPr>
          <a:xfrm>
            <a:off x="445872" y="1043720"/>
            <a:ext cx="3600346" cy="328935"/>
          </a:xfrm>
          <a:prstGeom prst="rect">
            <a:avLst/>
          </a:prstGeom>
          <a:noFill/>
        </p:spPr>
        <p:txBody>
          <a:bodyPr wrap="square" lIns="51425" tIns="25715" rIns="51425" bIns="25715">
            <a:spAutoFit/>
          </a:bodyPr>
          <a:lstStyle/>
          <a:p>
            <a:pPr defTabSz="51422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依靠凝聚了多项核心研发成果的后端运行引擎，实现毫秒级闪电启动，秒级分析方案加载，让用户享受到极致流畅的数据分析体验。</a:t>
            </a:r>
            <a:endParaRPr lang="en-US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85312" y="699546"/>
            <a:ext cx="3660906" cy="328933"/>
          </a:xfrm>
          <a:prstGeom prst="rect">
            <a:avLst/>
          </a:prstGeom>
        </p:spPr>
        <p:txBody>
          <a:bodyPr wrap="square" lIns="51425" tIns="25715" rIns="51425" bIns="25715">
            <a:spAutoFit/>
          </a:bodyPr>
          <a:lstStyle/>
          <a:p>
            <a:pPr marL="214288" indent="-214288" defTabSz="514226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zh-CN" altLang="en-US" sz="18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一键开始、即刻分析</a:t>
            </a:r>
          </a:p>
        </p:txBody>
      </p:sp>
      <p:sp>
        <p:nvSpPr>
          <p:cNvPr id="54" name="Rectangle 96"/>
          <p:cNvSpPr/>
          <p:nvPr/>
        </p:nvSpPr>
        <p:spPr>
          <a:xfrm>
            <a:off x="395647" y="2410450"/>
            <a:ext cx="3667106" cy="484742"/>
          </a:xfrm>
          <a:prstGeom prst="rect">
            <a:avLst/>
          </a:prstGeom>
          <a:noFill/>
        </p:spPr>
        <p:txBody>
          <a:bodyPr wrap="square" lIns="68567" tIns="34286" rIns="68567" bIns="34286">
            <a:spAutoFit/>
          </a:bodyPr>
          <a:lstStyle/>
          <a:p>
            <a:pPr defTabSz="51422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无需编写艰深的代码，仅通过简单拖拽，就可完成多维透视的图表呈现；丰富的分析类型结合直观的分析操作，让数据的探索从未如此简单。</a:t>
            </a:r>
            <a:endParaRPr lang="en-US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95650" y="2067698"/>
            <a:ext cx="3528281" cy="346241"/>
          </a:xfrm>
          <a:prstGeom prst="rect">
            <a:avLst/>
          </a:prstGeom>
        </p:spPr>
        <p:txBody>
          <a:bodyPr wrap="square" lIns="68567" tIns="34286" rIns="68567" bIns="34286">
            <a:spAutoFit/>
          </a:bodyPr>
          <a:lstStyle/>
          <a:p>
            <a:pPr marL="214288" indent="-214288" defTabSz="514226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zh-CN" altLang="en-US" sz="18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分析探索、拖拽自如</a:t>
            </a:r>
            <a:endParaRPr lang="zh-CN" altLang="en-US" sz="18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Rectangle 96"/>
          <p:cNvSpPr/>
          <p:nvPr/>
        </p:nvSpPr>
        <p:spPr>
          <a:xfrm>
            <a:off x="395647" y="3211993"/>
            <a:ext cx="3667106" cy="484742"/>
          </a:xfrm>
          <a:prstGeom prst="rect">
            <a:avLst/>
          </a:prstGeom>
          <a:noFill/>
        </p:spPr>
        <p:txBody>
          <a:bodyPr wrap="square" lIns="68567" tIns="34286" rIns="68567" bIns="34286">
            <a:spAutoFit/>
          </a:bodyPr>
          <a:lstStyle/>
          <a:p>
            <a:pPr defTabSz="51422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通过强大的数据筛选器、公式引擎及明细数据穿透等功能，业务用户可以与海量数据实时交互，快速聚焦和识别异常数据，寻找特定数据问题的答案。</a:t>
            </a:r>
            <a:endParaRPr lang="en-US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95649" y="2859786"/>
            <a:ext cx="3528280" cy="346241"/>
          </a:xfrm>
          <a:prstGeom prst="rect">
            <a:avLst/>
          </a:prstGeom>
        </p:spPr>
        <p:txBody>
          <a:bodyPr wrap="square" lIns="68567" tIns="34286" rIns="68567" bIns="34286">
            <a:spAutoFit/>
          </a:bodyPr>
          <a:lstStyle/>
          <a:p>
            <a:pPr marL="214288" indent="-214288" defTabSz="514226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zh-CN" altLang="en-US" sz="18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交互式分析、与数据对话</a:t>
            </a:r>
            <a:endParaRPr lang="zh-CN" altLang="en-US" sz="18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96"/>
          <p:cNvSpPr/>
          <p:nvPr/>
        </p:nvSpPr>
        <p:spPr>
          <a:xfrm>
            <a:off x="430201" y="3988203"/>
            <a:ext cx="3667106" cy="207743"/>
          </a:xfrm>
          <a:prstGeom prst="rect">
            <a:avLst/>
          </a:prstGeom>
          <a:noFill/>
        </p:spPr>
        <p:txBody>
          <a:bodyPr wrap="square" lIns="68567" tIns="34286" rIns="68567" bIns="34286">
            <a:spAutoFit/>
          </a:bodyPr>
          <a:lstStyle/>
          <a:p>
            <a:pPr defTabSz="514226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同金蝶云星空系统</a:t>
            </a:r>
            <a:r>
              <a:rPr lang="zh-CN" altLang="en-US" sz="9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无缝集成，支持按用户数进行授权。</a:t>
            </a:r>
            <a:endParaRPr lang="en-US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8027" y="3651874"/>
            <a:ext cx="3525903" cy="346241"/>
          </a:xfrm>
          <a:prstGeom prst="rect">
            <a:avLst/>
          </a:prstGeom>
        </p:spPr>
        <p:txBody>
          <a:bodyPr wrap="square" lIns="68567" tIns="34286" rIns="68567" bIns="34286">
            <a:spAutoFit/>
          </a:bodyPr>
          <a:lstStyle/>
          <a:p>
            <a:pPr marL="214288" indent="-214288" defTabSz="514226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zh-CN" altLang="en-US" sz="1800" b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同金蝶云星空系统</a:t>
            </a:r>
            <a:r>
              <a:rPr lang="zh-CN" altLang="en-US" sz="18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无缝集成</a:t>
            </a:r>
            <a:endParaRPr lang="zh-CN" altLang="en-US" sz="18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4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16868" y="928057"/>
            <a:ext cx="1863328" cy="40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latin typeface="Impact" panose="020B0806030902050204" pitchFamily="34" charset="0"/>
                <a:ea typeface="华文隶书" pitchFamily="2" charset="-122"/>
                <a:cs typeface="Verdana" panose="020B0604030504040204" pitchFamily="34" charset="0"/>
              </a:rPr>
              <a:t>Content</a:t>
            </a:r>
            <a:endParaRPr lang="zh-CN" altLang="en-US" sz="2700">
              <a:latin typeface="Impact" panose="020B0806030902050204" pitchFamily="34" charset="0"/>
              <a:ea typeface="华文隶书" pitchFamily="2" charset="-122"/>
              <a:cs typeface="Verdana" panose="020B060403050404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flipH="1">
            <a:off x="2325476" y="1019883"/>
            <a:ext cx="14288" cy="3568091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987103" y="1379911"/>
            <a:ext cx="2025254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22" name="TextBox 33"/>
          <p:cNvSpPr txBox="1"/>
          <p:nvPr>
            <p:custDataLst>
              <p:tags r:id="rId5"/>
            </p:custDataLst>
          </p:nvPr>
        </p:nvSpPr>
        <p:spPr>
          <a:xfrm>
            <a:off x="1798029" y="1734239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23" name="TextBox 34"/>
          <p:cNvSpPr txBox="1"/>
          <p:nvPr>
            <p:custDataLst>
              <p:tags r:id="rId6"/>
            </p:custDataLst>
          </p:nvPr>
        </p:nvSpPr>
        <p:spPr>
          <a:xfrm>
            <a:off x="1798029" y="2274876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</a:p>
        </p:txBody>
      </p:sp>
      <p:sp>
        <p:nvSpPr>
          <p:cNvPr id="24" name="TextBox 35"/>
          <p:cNvSpPr txBox="1"/>
          <p:nvPr>
            <p:custDataLst>
              <p:tags r:id="rId7"/>
            </p:custDataLst>
          </p:nvPr>
        </p:nvSpPr>
        <p:spPr>
          <a:xfrm>
            <a:off x="1798029" y="2815512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</a:t>
            </a:r>
            <a:r>
              <a:rPr lang="en-US" altLang="zh-CN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3</a:t>
            </a:r>
            <a:endParaRPr lang="en-US" sz="21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354092" y="1796668"/>
            <a:ext cx="2700078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架构理念</a:t>
            </a:r>
            <a:endParaRPr lang="en-US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354104" y="2340784"/>
            <a:ext cx="3009427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技术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架构及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特点</a:t>
            </a:r>
            <a:endParaRPr lang="en-US" altLang="zh-CN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2354094" y="2883709"/>
            <a:ext cx="3264976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动态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领域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建模</a:t>
            </a:r>
            <a:endParaRPr lang="en-US" altLang="zh-CN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2354094" y="3417034"/>
            <a:ext cx="3586060" cy="323850"/>
          </a:xfrm>
          <a:prstGeom prst="rect">
            <a:avLst/>
          </a:prstGeom>
          <a:solidFill>
            <a:srgbClr val="FF9900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开发架构与开发流程</a:t>
            </a:r>
            <a:endParaRPr lang="en-US" altLang="zh-CN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35"/>
          <p:cNvSpPr txBox="1"/>
          <p:nvPr>
            <p:custDataLst>
              <p:tags r:id="rId12"/>
            </p:custDataLst>
          </p:nvPr>
        </p:nvSpPr>
        <p:spPr>
          <a:xfrm>
            <a:off x="1798029" y="3338896"/>
            <a:ext cx="527447" cy="480128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09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6875" eaLnBrk="0" fontAlgn="base" hangingPunct="0">
              <a:spcAft>
                <a:spcPct val="0"/>
              </a:spcAft>
              <a:defRPr/>
            </a:pPr>
            <a:r>
              <a:rPr lang="zh-CN" altLang="en-US" sz="2000" smtClean="0"/>
              <a:t>金蝶云星空</a:t>
            </a:r>
            <a:r>
              <a:rPr lang="en-US" altLang="zh-CN" sz="2000" smtClean="0"/>
              <a:t> </a:t>
            </a:r>
            <a:r>
              <a:rPr lang="en-US" altLang="zh-CN" sz="2000" dirty="0"/>
              <a:t>BOS</a:t>
            </a:r>
            <a:r>
              <a:rPr sz="2000" dirty="0">
                <a:effectLst>
                  <a:outerShdw blurRad="38100" dist="38100" dir="2700000" algn="tl">
                    <a:srgbClr val="C0C0C0"/>
                  </a:outerShdw>
                </a:effectLst>
                <a:cs typeface="微软雅黑"/>
              </a:rPr>
              <a:t>解决方案蓝图</a:t>
            </a:r>
          </a:p>
        </p:txBody>
      </p:sp>
      <p:sp>
        <p:nvSpPr>
          <p:cNvPr id="8195" name="矩形 4"/>
          <p:cNvSpPr>
            <a:spLocks noChangeArrowheads="1"/>
          </p:cNvSpPr>
          <p:nvPr/>
        </p:nvSpPr>
        <p:spPr bwMode="auto">
          <a:xfrm>
            <a:off x="611189" y="789397"/>
            <a:ext cx="1152525" cy="394260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endParaRPr kumimoji="1" lang="zh-CN" altLang="en-US" sz="1000">
              <a:solidFill>
                <a:srgbClr val="FFFFFF"/>
              </a:solidFill>
            </a:endParaRPr>
          </a:p>
        </p:txBody>
      </p:sp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611190" y="1013223"/>
            <a:ext cx="1223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8" rIns="91416" bIns="45708">
            <a:spAutoFit/>
          </a:bodyPr>
          <a:lstStyle/>
          <a:p>
            <a:pPr algn="ctr">
              <a:buFont typeface="Wingdings" pitchFamily="2" charset="2"/>
              <a:buNone/>
              <a:defRPr/>
            </a:pPr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</a:rPr>
              <a:t>业务领域</a:t>
            </a:r>
          </a:p>
        </p:txBody>
      </p:sp>
      <p:sp>
        <p:nvSpPr>
          <p:cNvPr id="8197" name="TextBox 6"/>
          <p:cNvSpPr txBox="1">
            <a:spLocks noChangeArrowheads="1"/>
          </p:cNvSpPr>
          <p:nvPr/>
        </p:nvSpPr>
        <p:spPr bwMode="auto">
          <a:xfrm>
            <a:off x="754065" y="1513287"/>
            <a:ext cx="900112" cy="244078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财务会计</a:t>
            </a:r>
          </a:p>
        </p:txBody>
      </p:sp>
      <p:sp>
        <p:nvSpPr>
          <p:cNvPr id="8198" name="TextBox 7"/>
          <p:cNvSpPr txBox="1">
            <a:spLocks noChangeArrowheads="1"/>
          </p:cNvSpPr>
          <p:nvPr/>
        </p:nvSpPr>
        <p:spPr bwMode="auto">
          <a:xfrm>
            <a:off x="754065" y="3880247"/>
            <a:ext cx="900112" cy="246459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基础管理</a:t>
            </a:r>
          </a:p>
        </p:txBody>
      </p:sp>
      <p:sp>
        <p:nvSpPr>
          <p:cNvPr id="8199" name="TextBox 44"/>
          <p:cNvSpPr txBox="1">
            <a:spLocks noChangeArrowheads="1"/>
          </p:cNvSpPr>
          <p:nvPr/>
        </p:nvSpPr>
        <p:spPr bwMode="auto">
          <a:xfrm>
            <a:off x="754065" y="3540931"/>
            <a:ext cx="900112" cy="245269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流程中心</a:t>
            </a:r>
          </a:p>
        </p:txBody>
      </p:sp>
      <p:sp>
        <p:nvSpPr>
          <p:cNvPr id="48" name="矩形 47"/>
          <p:cNvSpPr/>
          <p:nvPr/>
        </p:nvSpPr>
        <p:spPr>
          <a:xfrm>
            <a:off x="1908177" y="803672"/>
            <a:ext cx="6840538" cy="828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lIns="91416" tIns="45708" rIns="91416" bIns="45708"/>
          <a:lstStyle/>
          <a:p>
            <a:pPr>
              <a:buFont typeface="Wingdings" pitchFamily="2" charset="2"/>
              <a:buNone/>
              <a:defRPr/>
            </a:pPr>
            <a:endParaRPr lang="zh-CN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8201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13" y="834641"/>
            <a:ext cx="860425" cy="62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51" y="834641"/>
            <a:ext cx="860425" cy="62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26" y="825106"/>
            <a:ext cx="346075" cy="62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4" name="矩形 72"/>
          <p:cNvSpPr>
            <a:spLocks noChangeArrowheads="1"/>
          </p:cNvSpPr>
          <p:nvPr/>
        </p:nvSpPr>
        <p:spPr bwMode="auto">
          <a:xfrm>
            <a:off x="2625728" y="1419630"/>
            <a:ext cx="21431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1000" dirty="0"/>
              <a:t>Silverlight\WPF</a:t>
            </a:r>
            <a:r>
              <a:rPr lang="zh-CN" altLang="en-US" sz="1000" dirty="0"/>
              <a:t>多端展示</a:t>
            </a:r>
          </a:p>
        </p:txBody>
      </p:sp>
      <p:sp>
        <p:nvSpPr>
          <p:cNvPr id="8205" name="矩形 73"/>
          <p:cNvSpPr>
            <a:spLocks noChangeArrowheads="1"/>
          </p:cNvSpPr>
          <p:nvPr/>
        </p:nvSpPr>
        <p:spPr bwMode="auto">
          <a:xfrm>
            <a:off x="4706938" y="1424396"/>
            <a:ext cx="10080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1000" dirty="0"/>
              <a:t>门户仪表盘</a:t>
            </a:r>
          </a:p>
        </p:txBody>
      </p:sp>
      <p:sp>
        <p:nvSpPr>
          <p:cNvPr id="8206" name="矩形 74"/>
          <p:cNvSpPr>
            <a:spLocks noChangeArrowheads="1"/>
          </p:cNvSpPr>
          <p:nvPr/>
        </p:nvSpPr>
        <p:spPr bwMode="auto">
          <a:xfrm>
            <a:off x="7500940" y="1424396"/>
            <a:ext cx="10080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1000"/>
              <a:t>移动设备</a:t>
            </a:r>
          </a:p>
        </p:txBody>
      </p:sp>
      <p:sp>
        <p:nvSpPr>
          <p:cNvPr id="8207" name="圆角矩形 9"/>
          <p:cNvSpPr>
            <a:spLocks noChangeArrowheads="1"/>
          </p:cNvSpPr>
          <p:nvPr/>
        </p:nvSpPr>
        <p:spPr bwMode="auto">
          <a:xfrm>
            <a:off x="4203701" y="2295525"/>
            <a:ext cx="2276475" cy="54054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r>
              <a:rPr kumimoji="1" lang="zh-CN" altLang="en-US">
                <a:solidFill>
                  <a:srgbClr val="FFFFFF"/>
                </a:solidFill>
              </a:rPr>
              <a:t>套打模板设计</a:t>
            </a:r>
            <a:endParaRPr kumimoji="1" lang="en-US" altLang="zh-CN">
              <a:solidFill>
                <a:srgbClr val="FFFFFF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kumimoji="1" lang="zh-CN" altLang="en-US" sz="1200">
                <a:solidFill>
                  <a:srgbClr val="FFFFFF"/>
                </a:solidFill>
              </a:rPr>
              <a:t>（新建、复制、导入）</a:t>
            </a:r>
            <a:endParaRPr kumimoji="1" lang="en-US" altLang="zh-CN" sz="1200">
              <a:solidFill>
                <a:srgbClr val="FFFFFF"/>
              </a:solidFill>
            </a:endParaRPr>
          </a:p>
        </p:txBody>
      </p:sp>
      <p:sp>
        <p:nvSpPr>
          <p:cNvPr id="8208" name="圆角矩形 10"/>
          <p:cNvSpPr>
            <a:spLocks noChangeArrowheads="1"/>
          </p:cNvSpPr>
          <p:nvPr/>
        </p:nvSpPr>
        <p:spPr bwMode="auto">
          <a:xfrm>
            <a:off x="6554801" y="2295525"/>
            <a:ext cx="2160587" cy="540544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r>
              <a:rPr kumimoji="1" lang="zh-CN" altLang="en-US" dirty="0">
                <a:solidFill>
                  <a:srgbClr val="FFFFFF"/>
                </a:solidFill>
              </a:rPr>
              <a:t>标准报表设计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kumimoji="1" lang="zh-CN" altLang="en-US" sz="1200" dirty="0">
                <a:solidFill>
                  <a:srgbClr val="FFFFFF"/>
                </a:solidFill>
              </a:rPr>
              <a:t>（新建、复制、导入）</a:t>
            </a:r>
            <a:endParaRPr kumimoji="1" lang="en-US" altLang="zh-CN" sz="1200" dirty="0">
              <a:solidFill>
                <a:srgbClr val="FFFFFF"/>
              </a:solidFill>
            </a:endParaRPr>
          </a:p>
        </p:txBody>
      </p:sp>
      <p:sp>
        <p:nvSpPr>
          <p:cNvPr id="8209" name="圆角矩形 14"/>
          <p:cNvSpPr>
            <a:spLocks noChangeArrowheads="1"/>
          </p:cNvSpPr>
          <p:nvPr/>
        </p:nvSpPr>
        <p:spPr bwMode="auto">
          <a:xfrm>
            <a:off x="1898652" y="2295525"/>
            <a:ext cx="2241550" cy="540544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r>
              <a:rPr kumimoji="1" lang="zh-CN" altLang="en-US" dirty="0">
                <a:solidFill>
                  <a:srgbClr val="FFFFFF"/>
                </a:solidFill>
              </a:rPr>
              <a:t>业务对象设计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kumimoji="1" lang="zh-CN" altLang="en-US" sz="1200" dirty="0">
                <a:solidFill>
                  <a:srgbClr val="FFFFFF"/>
                </a:solidFill>
              </a:rPr>
              <a:t>（新建、继承、扩展）</a:t>
            </a:r>
            <a:endParaRPr kumimoji="1" lang="en-US" altLang="zh-CN" sz="1200" dirty="0">
              <a:solidFill>
                <a:srgbClr val="FFFFFF"/>
              </a:solidFill>
            </a:endParaRPr>
          </a:p>
        </p:txBody>
      </p:sp>
      <p:sp>
        <p:nvSpPr>
          <p:cNvPr id="8210" name="圆角矩形 20"/>
          <p:cNvSpPr>
            <a:spLocks noChangeArrowheads="1"/>
          </p:cNvSpPr>
          <p:nvPr/>
        </p:nvSpPr>
        <p:spPr bwMode="auto">
          <a:xfrm>
            <a:off x="1898651" y="4083918"/>
            <a:ext cx="6840538" cy="648072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r>
              <a:rPr kumimoji="1" lang="en-US" altLang="zh-CN" sz="2400" b="1" dirty="0">
                <a:solidFill>
                  <a:srgbClr val="FFFFFF"/>
                </a:solidFill>
              </a:rPr>
              <a:t>BOS</a:t>
            </a:r>
            <a:r>
              <a:rPr kumimoji="1" lang="zh-CN" altLang="en-US" sz="2400" b="1" dirty="0">
                <a:solidFill>
                  <a:srgbClr val="FFFFFF"/>
                </a:solidFill>
              </a:rPr>
              <a:t>平台</a:t>
            </a:r>
            <a:endParaRPr kumimoji="1" lang="en-US" altLang="zh-CN" sz="2400" b="1" dirty="0">
              <a:solidFill>
                <a:srgbClr val="FFFFFF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kumimoji="1" lang="zh-CN" altLang="en-US" sz="1400" dirty="0">
                <a:solidFill>
                  <a:srgbClr val="FFFFFF"/>
                </a:solidFill>
              </a:rPr>
              <a:t>（元数据、动态领域模型）</a:t>
            </a:r>
            <a:endParaRPr kumimoji="1" lang="en-US" altLang="zh-CN" sz="1400" dirty="0">
              <a:solidFill>
                <a:srgbClr val="FFFFFF"/>
              </a:solidFill>
            </a:endParaRPr>
          </a:p>
        </p:txBody>
      </p:sp>
      <p:pic>
        <p:nvPicPr>
          <p:cNvPr id="8211" name="Picture 2" descr="C:\Users\tomi_li\AppData\Local\Temp\SNAGHTML19843bb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13" y="825106"/>
            <a:ext cx="862013" cy="62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矩形 73"/>
          <p:cNvSpPr>
            <a:spLocks noChangeArrowheads="1"/>
          </p:cNvSpPr>
          <p:nvPr/>
        </p:nvSpPr>
        <p:spPr bwMode="auto">
          <a:xfrm>
            <a:off x="6207128" y="1424396"/>
            <a:ext cx="10080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1000"/>
              <a:t>Office</a:t>
            </a:r>
            <a:r>
              <a:rPr lang="zh-CN" altLang="en-US" sz="1000"/>
              <a:t>集成</a:t>
            </a:r>
          </a:p>
        </p:txBody>
      </p:sp>
      <p:sp>
        <p:nvSpPr>
          <p:cNvPr id="8213" name="圆角矩形 15"/>
          <p:cNvSpPr>
            <a:spLocks noChangeArrowheads="1"/>
          </p:cNvSpPr>
          <p:nvPr/>
        </p:nvSpPr>
        <p:spPr bwMode="auto">
          <a:xfrm>
            <a:off x="1898652" y="1660935"/>
            <a:ext cx="2241550" cy="588169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endParaRPr kumimoji="1" lang="en-US" altLang="zh-CN" sz="900">
              <a:solidFill>
                <a:srgbClr val="FFFFFF"/>
              </a:solidFill>
            </a:endParaRPr>
          </a:p>
        </p:txBody>
      </p:sp>
      <p:sp>
        <p:nvSpPr>
          <p:cNvPr id="8214" name="TextBox 16"/>
          <p:cNvSpPr txBox="1">
            <a:spLocks noChangeArrowheads="1"/>
          </p:cNvSpPr>
          <p:nvPr/>
        </p:nvSpPr>
        <p:spPr bwMode="auto">
          <a:xfrm>
            <a:off x="1908188" y="1635658"/>
            <a:ext cx="2232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基础资料、单据、</a:t>
            </a:r>
            <a:r>
              <a:rPr kumimoji="1"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账表、动态表单、系统参数、</a:t>
            </a:r>
            <a:endParaRPr kumimoji="1" lang="en-US" altLang="zh-CN" sz="1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弹性域、移动业务</a:t>
            </a:r>
            <a:endParaRPr lang="en-US" altLang="zh-CN" sz="1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15" name="TextBox 6"/>
          <p:cNvSpPr txBox="1">
            <a:spLocks noChangeArrowheads="1"/>
          </p:cNvSpPr>
          <p:nvPr/>
        </p:nvSpPr>
        <p:spPr bwMode="auto">
          <a:xfrm>
            <a:off x="754065" y="1851423"/>
            <a:ext cx="900112" cy="244078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成本管理</a:t>
            </a:r>
          </a:p>
        </p:txBody>
      </p:sp>
      <p:sp>
        <p:nvSpPr>
          <p:cNvPr id="8216" name="TextBox 6"/>
          <p:cNvSpPr txBox="1">
            <a:spLocks noChangeArrowheads="1"/>
          </p:cNvSpPr>
          <p:nvPr/>
        </p:nvSpPr>
        <p:spPr bwMode="auto">
          <a:xfrm>
            <a:off x="754065" y="2188381"/>
            <a:ext cx="900112" cy="245269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资产管理</a:t>
            </a:r>
          </a:p>
        </p:txBody>
      </p:sp>
      <p:sp>
        <p:nvSpPr>
          <p:cNvPr id="8217" name="TextBox 6"/>
          <p:cNvSpPr txBox="1">
            <a:spLocks noChangeArrowheads="1"/>
          </p:cNvSpPr>
          <p:nvPr/>
        </p:nvSpPr>
        <p:spPr bwMode="auto">
          <a:xfrm>
            <a:off x="754065" y="2526515"/>
            <a:ext cx="900112" cy="245269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供应链</a:t>
            </a:r>
          </a:p>
        </p:txBody>
      </p:sp>
      <p:sp>
        <p:nvSpPr>
          <p:cNvPr id="8218" name="TextBox 6"/>
          <p:cNvSpPr txBox="1">
            <a:spLocks noChangeArrowheads="1"/>
          </p:cNvSpPr>
          <p:nvPr/>
        </p:nvSpPr>
        <p:spPr bwMode="auto">
          <a:xfrm>
            <a:off x="754065" y="2864652"/>
            <a:ext cx="900112" cy="244079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生产制造</a:t>
            </a:r>
          </a:p>
        </p:txBody>
      </p:sp>
      <p:sp>
        <p:nvSpPr>
          <p:cNvPr id="8219" name="TextBox 6"/>
          <p:cNvSpPr txBox="1">
            <a:spLocks noChangeArrowheads="1"/>
          </p:cNvSpPr>
          <p:nvPr/>
        </p:nvSpPr>
        <p:spPr bwMode="auto">
          <a:xfrm>
            <a:off x="754065" y="3202793"/>
            <a:ext cx="900112" cy="244079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人力资源</a:t>
            </a:r>
          </a:p>
        </p:txBody>
      </p:sp>
      <p:sp>
        <p:nvSpPr>
          <p:cNvPr id="8220" name="TextBox 6"/>
          <p:cNvSpPr txBox="1">
            <a:spLocks noChangeArrowheads="1"/>
          </p:cNvSpPr>
          <p:nvPr/>
        </p:nvSpPr>
        <p:spPr bwMode="auto">
          <a:xfrm>
            <a:off x="754065" y="4219587"/>
            <a:ext cx="900112" cy="244079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kumimoji="1" lang="zh-CN" altLang="en-US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21" name="TextBox 16"/>
          <p:cNvSpPr txBox="1">
            <a:spLocks noChangeArrowheads="1"/>
          </p:cNvSpPr>
          <p:nvPr/>
        </p:nvSpPr>
        <p:spPr bwMode="auto">
          <a:xfrm>
            <a:off x="2143126" y="3538537"/>
            <a:ext cx="1785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集成开发平台</a:t>
            </a:r>
            <a:endParaRPr lang="en-US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22" name="TextBox 18"/>
          <p:cNvSpPr txBox="1">
            <a:spLocks noChangeArrowheads="1"/>
          </p:cNvSpPr>
          <p:nvPr/>
        </p:nvSpPr>
        <p:spPr bwMode="auto">
          <a:xfrm>
            <a:off x="4356102" y="3538537"/>
            <a:ext cx="2001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套打设计平台</a:t>
            </a:r>
            <a:endParaRPr lang="en-US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23" name="TextBox 16"/>
          <p:cNvSpPr txBox="1">
            <a:spLocks noChangeArrowheads="1"/>
          </p:cNvSpPr>
          <p:nvPr/>
        </p:nvSpPr>
        <p:spPr bwMode="auto">
          <a:xfrm>
            <a:off x="2000251" y="2893219"/>
            <a:ext cx="2071688" cy="53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字段集、控件集</a:t>
            </a:r>
            <a:endParaRPr kumimoji="1"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属性组合</a:t>
            </a:r>
            <a:endParaRPr kumimoji="1"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24" name="圆角矩形 15"/>
          <p:cNvSpPr>
            <a:spLocks noChangeArrowheads="1"/>
          </p:cNvSpPr>
          <p:nvPr/>
        </p:nvSpPr>
        <p:spPr bwMode="auto">
          <a:xfrm>
            <a:off x="4211640" y="1653779"/>
            <a:ext cx="2279650" cy="589359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8225" name="圆角矩形 15"/>
          <p:cNvSpPr>
            <a:spLocks noChangeArrowheads="1"/>
          </p:cNvSpPr>
          <p:nvPr/>
        </p:nvSpPr>
        <p:spPr bwMode="auto">
          <a:xfrm>
            <a:off x="6551626" y="1653779"/>
            <a:ext cx="2160587" cy="589359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endParaRPr kumimoji="1" lang="en-US" altLang="zh-CN" sz="1200">
              <a:solidFill>
                <a:srgbClr val="FFFF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51398" y="843560"/>
            <a:ext cx="360362" cy="784827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1100" b="1" dirty="0">
                <a:solidFill>
                  <a:schemeClr val="accent5">
                    <a:lumMod val="50000"/>
                  </a:schemeClr>
                </a:solidFill>
              </a:rPr>
              <a:t>发布展示  </a:t>
            </a:r>
          </a:p>
        </p:txBody>
      </p:sp>
      <p:sp>
        <p:nvSpPr>
          <p:cNvPr id="8227" name="圆角矩形 9"/>
          <p:cNvSpPr>
            <a:spLocks noChangeArrowheads="1"/>
          </p:cNvSpPr>
          <p:nvPr/>
        </p:nvSpPr>
        <p:spPr bwMode="auto">
          <a:xfrm>
            <a:off x="4211638" y="3480210"/>
            <a:ext cx="2278062" cy="539353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endParaRPr kumimoji="1" lang="en-US" altLang="zh-CN" sz="1200">
              <a:solidFill>
                <a:srgbClr val="FFFFFF"/>
              </a:solidFill>
            </a:endParaRPr>
          </a:p>
        </p:txBody>
      </p:sp>
      <p:sp>
        <p:nvSpPr>
          <p:cNvPr id="8228" name="圆角矩形 10"/>
          <p:cNvSpPr>
            <a:spLocks noChangeArrowheads="1"/>
          </p:cNvSpPr>
          <p:nvPr/>
        </p:nvSpPr>
        <p:spPr bwMode="auto">
          <a:xfrm>
            <a:off x="6564313" y="3480210"/>
            <a:ext cx="2159000" cy="539353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endParaRPr kumimoji="1" lang="en-US" altLang="zh-CN" sz="1200">
              <a:solidFill>
                <a:srgbClr val="FFFFFF"/>
              </a:solidFill>
            </a:endParaRPr>
          </a:p>
        </p:txBody>
      </p:sp>
      <p:sp>
        <p:nvSpPr>
          <p:cNvPr id="8229" name="圆角矩形 14"/>
          <p:cNvSpPr>
            <a:spLocks noChangeArrowheads="1"/>
          </p:cNvSpPr>
          <p:nvPr/>
        </p:nvSpPr>
        <p:spPr bwMode="auto">
          <a:xfrm>
            <a:off x="1908176" y="3480210"/>
            <a:ext cx="2239963" cy="539353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endParaRPr kumimoji="1" lang="en-US" altLang="zh-CN" sz="1200">
              <a:solidFill>
                <a:srgbClr val="FFFFFF"/>
              </a:solidFill>
            </a:endParaRPr>
          </a:p>
        </p:txBody>
      </p:sp>
      <p:sp>
        <p:nvSpPr>
          <p:cNvPr id="8230" name="圆角矩形 9"/>
          <p:cNvSpPr>
            <a:spLocks noChangeArrowheads="1"/>
          </p:cNvSpPr>
          <p:nvPr/>
        </p:nvSpPr>
        <p:spPr bwMode="auto">
          <a:xfrm>
            <a:off x="4211638" y="2886075"/>
            <a:ext cx="2278062" cy="54054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endParaRPr kumimoji="1" lang="en-US" altLang="zh-CN" sz="1200">
              <a:solidFill>
                <a:srgbClr val="FFFFFF"/>
              </a:solidFill>
            </a:endParaRPr>
          </a:p>
        </p:txBody>
      </p:sp>
      <p:sp>
        <p:nvSpPr>
          <p:cNvPr id="8231" name="圆角矩形 10"/>
          <p:cNvSpPr>
            <a:spLocks noChangeArrowheads="1"/>
          </p:cNvSpPr>
          <p:nvPr/>
        </p:nvSpPr>
        <p:spPr bwMode="auto">
          <a:xfrm>
            <a:off x="6564313" y="2886075"/>
            <a:ext cx="2159000" cy="540544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endParaRPr kumimoji="1" lang="en-US" altLang="zh-CN" sz="1200">
              <a:solidFill>
                <a:srgbClr val="FFFFFF"/>
              </a:solidFill>
            </a:endParaRPr>
          </a:p>
        </p:txBody>
      </p:sp>
      <p:sp>
        <p:nvSpPr>
          <p:cNvPr id="8232" name="圆角矩形 14"/>
          <p:cNvSpPr>
            <a:spLocks noChangeArrowheads="1"/>
          </p:cNvSpPr>
          <p:nvPr/>
        </p:nvSpPr>
        <p:spPr bwMode="auto">
          <a:xfrm>
            <a:off x="1908176" y="2886075"/>
            <a:ext cx="2239963" cy="540544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pPr algn="ctr">
              <a:buFont typeface="Wingdings" pitchFamily="2" charset="2"/>
              <a:buNone/>
            </a:pPr>
            <a:endParaRPr kumimoji="1" lang="en-US" altLang="zh-CN" sz="1200">
              <a:solidFill>
                <a:srgbClr val="FFFFFF"/>
              </a:solidFill>
            </a:endParaRPr>
          </a:p>
        </p:txBody>
      </p:sp>
      <p:sp>
        <p:nvSpPr>
          <p:cNvPr id="8233" name="TextBox 16"/>
          <p:cNvSpPr txBox="1">
            <a:spLocks noChangeArrowheads="1"/>
          </p:cNvSpPr>
          <p:nvPr/>
        </p:nvSpPr>
        <p:spPr bwMode="auto">
          <a:xfrm>
            <a:off x="2124076" y="3536431"/>
            <a:ext cx="1785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zh-CN" altLang="en-US" sz="1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集成开发平台</a:t>
            </a:r>
            <a:endParaRPr lang="en-US" altLang="zh-CN" sz="18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34" name="TextBox 18"/>
          <p:cNvSpPr txBox="1">
            <a:spLocks noChangeArrowheads="1"/>
          </p:cNvSpPr>
          <p:nvPr/>
        </p:nvSpPr>
        <p:spPr bwMode="auto">
          <a:xfrm>
            <a:off x="4427540" y="3536431"/>
            <a:ext cx="1857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套打设计平台</a:t>
            </a:r>
            <a:endParaRPr lang="en-US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35" name="TextBox 17"/>
          <p:cNvSpPr txBox="1">
            <a:spLocks noChangeArrowheads="1"/>
          </p:cNvSpPr>
          <p:nvPr/>
        </p:nvSpPr>
        <p:spPr bwMode="auto">
          <a:xfrm>
            <a:off x="6804025" y="3536431"/>
            <a:ext cx="1714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zh-CN" altLang="en-US" sz="1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万能报表平台</a:t>
            </a:r>
            <a:endParaRPr lang="en-US" altLang="zh-CN" sz="18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36" name="TextBox 16"/>
          <p:cNvSpPr txBox="1">
            <a:spLocks noChangeArrowheads="1"/>
          </p:cNvSpPr>
          <p:nvPr/>
        </p:nvSpPr>
        <p:spPr bwMode="auto">
          <a:xfrm>
            <a:off x="1979626" y="2897881"/>
            <a:ext cx="2071687" cy="53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字段集、控件集</a:t>
            </a:r>
            <a:endParaRPr kumimoji="1"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属性组合</a:t>
            </a:r>
            <a:endParaRPr kumimoji="1"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37" name="TextBox 18"/>
          <p:cNvSpPr txBox="1">
            <a:spLocks noChangeArrowheads="1"/>
          </p:cNvSpPr>
          <p:nvPr/>
        </p:nvSpPr>
        <p:spPr bwMode="auto">
          <a:xfrm>
            <a:off x="4500566" y="2897881"/>
            <a:ext cx="1685925" cy="53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控件集、数据源</a:t>
            </a:r>
            <a:endParaRPr kumimoji="1"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属性组合</a:t>
            </a:r>
            <a:endParaRPr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38" name="TextBox 17"/>
          <p:cNvSpPr txBox="1">
            <a:spLocks noChangeArrowheads="1"/>
          </p:cNvSpPr>
          <p:nvPr/>
        </p:nvSpPr>
        <p:spPr bwMode="auto">
          <a:xfrm>
            <a:off x="6600826" y="2888359"/>
            <a:ext cx="2071688" cy="53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控件集、区段集、</a:t>
            </a:r>
            <a:endParaRPr kumimoji="1"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数据源、属性组合</a:t>
            </a:r>
            <a:endParaRPr kumimoji="1"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39" name="TextBox 17"/>
          <p:cNvSpPr txBox="1">
            <a:spLocks noChangeArrowheads="1"/>
          </p:cNvSpPr>
          <p:nvPr/>
        </p:nvSpPr>
        <p:spPr bwMode="auto">
          <a:xfrm>
            <a:off x="4716463" y="1707666"/>
            <a:ext cx="1439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基础资料、单据</a:t>
            </a:r>
            <a:endParaRPr kumimoji="1" lang="en-US" altLang="zh-CN" sz="1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kumimoji="1"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动态表单、账表</a:t>
            </a:r>
            <a:endParaRPr kumimoji="1" lang="en-US" altLang="zh-CN" sz="1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40" name="TextBox 19"/>
          <p:cNvSpPr txBox="1">
            <a:spLocks noChangeArrowheads="1"/>
          </p:cNvSpPr>
          <p:nvPr/>
        </p:nvSpPr>
        <p:spPr bwMode="auto">
          <a:xfrm>
            <a:off x="7092850" y="1671471"/>
            <a:ext cx="11368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单据类报表</a:t>
            </a:r>
            <a:endParaRPr lang="en-US" altLang="zh-CN" sz="1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列表类报表</a:t>
            </a:r>
            <a:endParaRPr lang="en-US" altLang="zh-CN" sz="1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SQL 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增强报表</a:t>
            </a:r>
            <a:endParaRPr lang="en-US" altLang="zh-CN" sz="1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4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16868" y="928057"/>
            <a:ext cx="1863328" cy="40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latin typeface="Impact" panose="020B0806030902050204" pitchFamily="34" charset="0"/>
                <a:ea typeface="华文隶书" pitchFamily="2" charset="-122"/>
                <a:cs typeface="Verdana" panose="020B0604030504040204" pitchFamily="34" charset="0"/>
              </a:rPr>
              <a:t>Content</a:t>
            </a:r>
            <a:endParaRPr lang="zh-CN" altLang="en-US" sz="2700">
              <a:latin typeface="Impact" panose="020B0806030902050204" pitchFamily="34" charset="0"/>
              <a:ea typeface="华文隶书" pitchFamily="2" charset="-122"/>
              <a:cs typeface="Verdana" panose="020B060403050404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flipH="1">
            <a:off x="2325476" y="1019883"/>
            <a:ext cx="14288" cy="3568091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987103" y="1379911"/>
            <a:ext cx="2025254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22" name="TextBox 33"/>
          <p:cNvSpPr txBox="1"/>
          <p:nvPr>
            <p:custDataLst>
              <p:tags r:id="rId5"/>
            </p:custDataLst>
          </p:nvPr>
        </p:nvSpPr>
        <p:spPr>
          <a:xfrm>
            <a:off x="1798029" y="1734239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23" name="TextBox 34"/>
          <p:cNvSpPr txBox="1"/>
          <p:nvPr>
            <p:custDataLst>
              <p:tags r:id="rId6"/>
            </p:custDataLst>
          </p:nvPr>
        </p:nvSpPr>
        <p:spPr>
          <a:xfrm>
            <a:off x="1798029" y="2274876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</a:p>
        </p:txBody>
      </p:sp>
      <p:sp>
        <p:nvSpPr>
          <p:cNvPr id="24" name="TextBox 35"/>
          <p:cNvSpPr txBox="1"/>
          <p:nvPr>
            <p:custDataLst>
              <p:tags r:id="rId7"/>
            </p:custDataLst>
          </p:nvPr>
        </p:nvSpPr>
        <p:spPr>
          <a:xfrm>
            <a:off x="1798029" y="2815512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</a:t>
            </a:r>
            <a:r>
              <a:rPr lang="en-US" altLang="zh-CN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3</a:t>
            </a:r>
            <a:endParaRPr lang="en-US" sz="21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354092" y="1796668"/>
            <a:ext cx="2700078" cy="323850"/>
          </a:xfrm>
          <a:prstGeom prst="rect">
            <a:avLst/>
          </a:prstGeom>
          <a:solidFill>
            <a:srgbClr val="FF9900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架构理念</a:t>
            </a:r>
            <a:endParaRPr lang="en-US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354104" y="2340784"/>
            <a:ext cx="3009427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技术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架构及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特点</a:t>
            </a:r>
            <a:endParaRPr lang="en-US" altLang="zh-CN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2354094" y="2883709"/>
            <a:ext cx="3264976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动态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领域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建模</a:t>
            </a:r>
            <a:endParaRPr lang="en-US" altLang="zh-CN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2354094" y="3417034"/>
            <a:ext cx="3586060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开发架构与开发流程</a:t>
            </a:r>
            <a:endParaRPr lang="en-US" altLang="zh-CN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2" name="TextBox 35"/>
          <p:cNvSpPr txBox="1"/>
          <p:nvPr>
            <p:custDataLst>
              <p:tags r:id="rId12"/>
            </p:custDataLst>
          </p:nvPr>
        </p:nvSpPr>
        <p:spPr>
          <a:xfrm>
            <a:off x="1798029" y="3338896"/>
            <a:ext cx="527447" cy="480128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23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K/3 Cloud</a:t>
            </a:r>
            <a:r>
              <a:rPr lang="zh-CN" altLang="en-US" dirty="0"/>
              <a:t>核心技术</a:t>
            </a:r>
            <a:r>
              <a:rPr lang="en-US" altLang="zh-CN" dirty="0"/>
              <a:t>-</a:t>
            </a:r>
            <a:r>
              <a:rPr lang="zh-CN" altLang="en-US" dirty="0"/>
              <a:t>分层架构</a:t>
            </a:r>
          </a:p>
        </p:txBody>
      </p:sp>
      <p:sp>
        <p:nvSpPr>
          <p:cNvPr id="18" name="自选图形 14"/>
          <p:cNvSpPr>
            <a:spLocks noChangeArrowheads="1"/>
          </p:cNvSpPr>
          <p:nvPr/>
        </p:nvSpPr>
        <p:spPr bwMode="auto">
          <a:xfrm>
            <a:off x="684213" y="1628775"/>
            <a:ext cx="8208962" cy="2663825"/>
          </a:xfrm>
          <a:prstGeom prst="roundRect">
            <a:avLst>
              <a:gd name="adj" fmla="val 6694"/>
            </a:avLst>
          </a:prstGeom>
          <a:solidFill>
            <a:srgbClr val="EAEAEA"/>
          </a:solidFill>
          <a:ln w="6350" algn="ctr">
            <a:solidFill>
              <a:srgbClr val="C0C0C0"/>
            </a:solidFill>
            <a:prstDash val="dash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 dirty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9" name="自选图形 14"/>
          <p:cNvSpPr>
            <a:spLocks noChangeArrowheads="1"/>
          </p:cNvSpPr>
          <p:nvPr/>
        </p:nvSpPr>
        <p:spPr bwMode="auto">
          <a:xfrm>
            <a:off x="684213" y="755650"/>
            <a:ext cx="8208962" cy="750888"/>
          </a:xfrm>
          <a:prstGeom prst="roundRect">
            <a:avLst>
              <a:gd name="adj" fmla="val 9926"/>
            </a:avLst>
          </a:prstGeom>
          <a:solidFill>
            <a:srgbClr val="EAEAEA"/>
          </a:solidFill>
          <a:ln w="6350" algn="ctr">
            <a:solidFill>
              <a:srgbClr val="C0C0C0"/>
            </a:solidFill>
            <a:prstDash val="dash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>
                <a:solidFill>
                  <a:srgbClr val="0060C0"/>
                </a:solidFill>
                <a:latin typeface="Arial" charset="0"/>
              </a:rPr>
              <a:t>展示层</a:t>
            </a:r>
          </a:p>
        </p:txBody>
      </p:sp>
      <p:sp>
        <p:nvSpPr>
          <p:cNvPr id="20" name="自选图形 58"/>
          <p:cNvSpPr>
            <a:spLocks noChangeArrowheads="1"/>
          </p:cNvSpPr>
          <p:nvPr/>
        </p:nvSpPr>
        <p:spPr bwMode="auto">
          <a:xfrm>
            <a:off x="2195513" y="825500"/>
            <a:ext cx="1655762" cy="2825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Arial" charset="0"/>
              </a:rPr>
              <a:t>Silverlight  Web</a:t>
            </a:r>
            <a:r>
              <a:rPr lang="zh-CN" altLang="en-US" sz="1200" kern="0" dirty="0">
                <a:solidFill>
                  <a:srgbClr val="FFFFFF"/>
                </a:solidFill>
                <a:latin typeface="Arial" charset="0"/>
              </a:rPr>
              <a:t>客户端</a:t>
            </a:r>
          </a:p>
        </p:txBody>
      </p:sp>
      <p:sp>
        <p:nvSpPr>
          <p:cNvPr id="21" name="自选图形 58"/>
          <p:cNvSpPr>
            <a:spLocks noChangeArrowheads="1"/>
          </p:cNvSpPr>
          <p:nvPr/>
        </p:nvSpPr>
        <p:spPr bwMode="auto">
          <a:xfrm>
            <a:off x="3963988" y="820738"/>
            <a:ext cx="1347787" cy="2825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Arial" charset="0"/>
              </a:rPr>
              <a:t>WPF </a:t>
            </a:r>
            <a:r>
              <a:rPr lang="zh-CN" altLang="en-US" sz="1200" kern="0" dirty="0">
                <a:solidFill>
                  <a:srgbClr val="FFFFFF"/>
                </a:solidFill>
                <a:latin typeface="Arial" charset="0"/>
              </a:rPr>
              <a:t>桌面客户端</a:t>
            </a:r>
          </a:p>
        </p:txBody>
      </p:sp>
      <p:sp>
        <p:nvSpPr>
          <p:cNvPr id="22" name="自选图形 14"/>
          <p:cNvSpPr>
            <a:spLocks noChangeArrowheads="1"/>
          </p:cNvSpPr>
          <p:nvPr/>
        </p:nvSpPr>
        <p:spPr bwMode="auto">
          <a:xfrm>
            <a:off x="827088" y="1700213"/>
            <a:ext cx="7489825" cy="557212"/>
          </a:xfrm>
          <a:prstGeom prst="roundRect">
            <a:avLst>
              <a:gd name="adj" fmla="val 9926"/>
            </a:avLst>
          </a:prstGeom>
          <a:solidFill>
            <a:srgbClr val="EAEAEA"/>
          </a:solidFill>
          <a:ln w="6350" algn="ctr">
            <a:solidFill>
              <a:srgbClr val="C0C0C0"/>
            </a:solidFill>
            <a:prstDash val="dash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>
                <a:solidFill>
                  <a:srgbClr val="0060C0"/>
                </a:solidFill>
                <a:latin typeface="Arial" charset="0"/>
              </a:rPr>
              <a:t>服务层</a:t>
            </a:r>
          </a:p>
        </p:txBody>
      </p:sp>
      <p:sp>
        <p:nvSpPr>
          <p:cNvPr id="23" name="自选图形 58"/>
          <p:cNvSpPr>
            <a:spLocks noChangeArrowheads="1"/>
          </p:cNvSpPr>
          <p:nvPr/>
        </p:nvSpPr>
        <p:spPr bwMode="auto">
          <a:xfrm>
            <a:off x="1957388" y="1811338"/>
            <a:ext cx="1657350" cy="330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动态表单</a:t>
            </a:r>
            <a:r>
              <a:rPr lang="en-US" altLang="zh-CN" sz="1200" kern="0">
                <a:solidFill>
                  <a:srgbClr val="FFFFFF"/>
                </a:solidFill>
                <a:latin typeface="Arial" charset="0"/>
              </a:rPr>
              <a:t>UI</a:t>
            </a: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生成服务</a:t>
            </a:r>
          </a:p>
        </p:txBody>
      </p:sp>
      <p:sp>
        <p:nvSpPr>
          <p:cNvPr id="24" name="自选图形 14"/>
          <p:cNvSpPr>
            <a:spLocks noChangeArrowheads="1"/>
          </p:cNvSpPr>
          <p:nvPr/>
        </p:nvSpPr>
        <p:spPr bwMode="auto">
          <a:xfrm>
            <a:off x="827088" y="2492375"/>
            <a:ext cx="7489825" cy="1063625"/>
          </a:xfrm>
          <a:prstGeom prst="roundRect">
            <a:avLst>
              <a:gd name="adj" fmla="val 9926"/>
            </a:avLst>
          </a:prstGeom>
          <a:solidFill>
            <a:srgbClr val="EAEAEA"/>
          </a:solidFill>
          <a:ln w="6350" algn="ctr">
            <a:solidFill>
              <a:srgbClr val="C0C0C0"/>
            </a:solidFill>
            <a:prstDash val="dash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>
                <a:solidFill>
                  <a:srgbClr val="0060C0"/>
                </a:solidFill>
                <a:latin typeface="Arial" charset="0"/>
              </a:rPr>
              <a:t>内核层</a:t>
            </a:r>
          </a:p>
        </p:txBody>
      </p:sp>
      <p:sp>
        <p:nvSpPr>
          <p:cNvPr id="25" name="自选图形 58"/>
          <p:cNvSpPr>
            <a:spLocks noChangeArrowheads="1"/>
          </p:cNvSpPr>
          <p:nvPr/>
        </p:nvSpPr>
        <p:spPr bwMode="auto">
          <a:xfrm>
            <a:off x="2030413" y="2681288"/>
            <a:ext cx="1368425" cy="3159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表单动态生成引擎</a:t>
            </a:r>
          </a:p>
        </p:txBody>
      </p:sp>
      <p:sp>
        <p:nvSpPr>
          <p:cNvPr id="26" name="自选图形 58"/>
          <p:cNvSpPr>
            <a:spLocks noChangeArrowheads="1"/>
          </p:cNvSpPr>
          <p:nvPr/>
        </p:nvSpPr>
        <p:spPr bwMode="auto">
          <a:xfrm>
            <a:off x="4435475" y="1798638"/>
            <a:ext cx="1655763" cy="3413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Arial" charset="0"/>
              </a:rPr>
              <a:t>动态表单控制服务</a:t>
            </a:r>
          </a:p>
        </p:txBody>
      </p:sp>
      <p:sp>
        <p:nvSpPr>
          <p:cNvPr id="27" name="TextBox 19"/>
          <p:cNvSpPr txBox="1">
            <a:spLocks noChangeArrowheads="1"/>
          </p:cNvSpPr>
          <p:nvPr/>
        </p:nvSpPr>
        <p:spPr bwMode="auto">
          <a:xfrm>
            <a:off x="152400" y="1804988"/>
            <a:ext cx="531813" cy="8302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smtClean="0">
                <a:solidFill>
                  <a:srgbClr val="000000"/>
                </a:solidFill>
              </a:rPr>
              <a:t>Web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smtClean="0">
                <a:solidFill>
                  <a:srgbClr val="000000"/>
                </a:solidFill>
              </a:rPr>
              <a:t> 服</a:t>
            </a:r>
            <a:endParaRPr lang="en-US" altLang="zh-CN" sz="1200" kern="0" smtClean="0">
              <a:solidFill>
                <a:srgbClr val="00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smtClean="0">
                <a:solidFill>
                  <a:srgbClr val="000000"/>
                </a:solidFill>
              </a:rPr>
              <a:t> 务</a:t>
            </a:r>
            <a:endParaRPr lang="en-US" altLang="zh-CN" sz="1200" kern="0" smtClean="0">
              <a:solidFill>
                <a:srgbClr val="00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smtClean="0">
                <a:solidFill>
                  <a:srgbClr val="000000"/>
                </a:solidFill>
              </a:rPr>
              <a:t> 器</a:t>
            </a:r>
          </a:p>
        </p:txBody>
      </p:sp>
      <p:sp>
        <p:nvSpPr>
          <p:cNvPr id="28" name="自选图形 58"/>
          <p:cNvSpPr>
            <a:spLocks noChangeArrowheads="1"/>
          </p:cNvSpPr>
          <p:nvPr/>
        </p:nvSpPr>
        <p:spPr bwMode="auto">
          <a:xfrm>
            <a:off x="5284788" y="2636838"/>
            <a:ext cx="1425575" cy="3413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动态表单视图模型</a:t>
            </a:r>
          </a:p>
        </p:txBody>
      </p:sp>
      <p:sp>
        <p:nvSpPr>
          <p:cNvPr id="29" name="自选图形 58"/>
          <p:cNvSpPr>
            <a:spLocks noChangeArrowheads="1"/>
          </p:cNvSpPr>
          <p:nvPr/>
        </p:nvSpPr>
        <p:spPr bwMode="auto">
          <a:xfrm>
            <a:off x="3635375" y="2636838"/>
            <a:ext cx="1476375" cy="3413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动态表单控制器</a:t>
            </a:r>
          </a:p>
        </p:txBody>
      </p:sp>
      <p:sp>
        <p:nvSpPr>
          <p:cNvPr id="30" name="自选图形 58"/>
          <p:cNvSpPr>
            <a:spLocks noChangeArrowheads="1"/>
          </p:cNvSpPr>
          <p:nvPr/>
        </p:nvSpPr>
        <p:spPr bwMode="auto">
          <a:xfrm>
            <a:off x="6854825" y="2636838"/>
            <a:ext cx="1439863" cy="3413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动态表单数据模型</a:t>
            </a:r>
          </a:p>
        </p:txBody>
      </p:sp>
      <p:sp>
        <p:nvSpPr>
          <p:cNvPr id="31" name="直线 38"/>
          <p:cNvSpPr>
            <a:spLocks noChangeShapeType="1"/>
          </p:cNvSpPr>
          <p:nvPr/>
        </p:nvSpPr>
        <p:spPr bwMode="auto">
          <a:xfrm>
            <a:off x="2946400" y="1403350"/>
            <a:ext cx="4763" cy="225425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 type="triangle" w="med" len="med"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2" name="直线 38"/>
          <p:cNvSpPr>
            <a:spLocks noChangeShapeType="1"/>
          </p:cNvSpPr>
          <p:nvPr/>
        </p:nvSpPr>
        <p:spPr bwMode="auto">
          <a:xfrm>
            <a:off x="6048375" y="1385888"/>
            <a:ext cx="0" cy="242887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 type="triangle" w="med" len="med"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3" name="直线 38"/>
          <p:cNvSpPr>
            <a:spLocks noChangeShapeType="1"/>
          </p:cNvSpPr>
          <p:nvPr/>
        </p:nvSpPr>
        <p:spPr bwMode="auto">
          <a:xfrm flipV="1">
            <a:off x="2768600" y="2257425"/>
            <a:ext cx="0" cy="431800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4" name="直线 38"/>
          <p:cNvSpPr>
            <a:spLocks noChangeShapeType="1"/>
          </p:cNvSpPr>
          <p:nvPr/>
        </p:nvSpPr>
        <p:spPr bwMode="auto">
          <a:xfrm flipV="1">
            <a:off x="4657725" y="2159000"/>
            <a:ext cx="604838" cy="476250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5" name="直线 38"/>
          <p:cNvSpPr>
            <a:spLocks noChangeShapeType="1"/>
          </p:cNvSpPr>
          <p:nvPr/>
        </p:nvSpPr>
        <p:spPr bwMode="auto">
          <a:xfrm flipH="1" flipV="1">
            <a:off x="5105400" y="2808288"/>
            <a:ext cx="179388" cy="7937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6" name="直线 38"/>
          <p:cNvSpPr>
            <a:spLocks noChangeShapeType="1"/>
          </p:cNvSpPr>
          <p:nvPr/>
        </p:nvSpPr>
        <p:spPr bwMode="auto">
          <a:xfrm flipH="1" flipV="1">
            <a:off x="6678613" y="2790825"/>
            <a:ext cx="180975" cy="9525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7" name="自选图形 14"/>
          <p:cNvSpPr>
            <a:spLocks noChangeArrowheads="1"/>
          </p:cNvSpPr>
          <p:nvPr/>
        </p:nvSpPr>
        <p:spPr bwMode="auto">
          <a:xfrm>
            <a:off x="827088" y="3651250"/>
            <a:ext cx="7489825" cy="498475"/>
          </a:xfrm>
          <a:prstGeom prst="roundRect">
            <a:avLst>
              <a:gd name="adj" fmla="val 9926"/>
            </a:avLst>
          </a:prstGeom>
          <a:solidFill>
            <a:srgbClr val="EAEAEA"/>
          </a:solidFill>
          <a:ln w="6350" algn="ctr">
            <a:solidFill>
              <a:srgbClr val="C0C0C0"/>
            </a:solidFill>
            <a:prstDash val="dash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>
                <a:solidFill>
                  <a:srgbClr val="0060C0"/>
                </a:solidFill>
                <a:latin typeface="Arial" charset="0"/>
              </a:rPr>
              <a:t>扩展逻辑层</a:t>
            </a:r>
          </a:p>
        </p:txBody>
      </p:sp>
      <p:sp>
        <p:nvSpPr>
          <p:cNvPr id="38" name="自选图形 58"/>
          <p:cNvSpPr>
            <a:spLocks noChangeArrowheads="1"/>
          </p:cNvSpPr>
          <p:nvPr/>
        </p:nvSpPr>
        <p:spPr bwMode="auto">
          <a:xfrm>
            <a:off x="2030413" y="3127375"/>
            <a:ext cx="6119812" cy="3159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动态表单编程接口</a:t>
            </a:r>
          </a:p>
        </p:txBody>
      </p:sp>
      <p:sp>
        <p:nvSpPr>
          <p:cNvPr id="39" name="自选图形 58"/>
          <p:cNvSpPr>
            <a:spLocks noChangeArrowheads="1"/>
          </p:cNvSpPr>
          <p:nvPr/>
        </p:nvSpPr>
        <p:spPr bwMode="auto">
          <a:xfrm>
            <a:off x="2212975" y="3754438"/>
            <a:ext cx="1112838" cy="3159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表单生成插件</a:t>
            </a:r>
          </a:p>
        </p:txBody>
      </p:sp>
      <p:sp>
        <p:nvSpPr>
          <p:cNvPr id="40" name="自选图形 58"/>
          <p:cNvSpPr>
            <a:spLocks noChangeArrowheads="1"/>
          </p:cNvSpPr>
          <p:nvPr/>
        </p:nvSpPr>
        <p:spPr bwMode="auto">
          <a:xfrm>
            <a:off x="3513138" y="3748088"/>
            <a:ext cx="1114425" cy="3095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表单逻辑服务</a:t>
            </a:r>
          </a:p>
        </p:txBody>
      </p:sp>
      <p:sp>
        <p:nvSpPr>
          <p:cNvPr id="41" name="自选图形 58"/>
          <p:cNvSpPr>
            <a:spLocks noChangeArrowheads="1"/>
          </p:cNvSpPr>
          <p:nvPr/>
        </p:nvSpPr>
        <p:spPr bwMode="auto">
          <a:xfrm>
            <a:off x="4821238" y="3740150"/>
            <a:ext cx="736600" cy="3159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表单操作</a:t>
            </a:r>
          </a:p>
        </p:txBody>
      </p:sp>
      <p:sp>
        <p:nvSpPr>
          <p:cNvPr id="42" name="自选图形 58"/>
          <p:cNvSpPr>
            <a:spLocks noChangeArrowheads="1"/>
          </p:cNvSpPr>
          <p:nvPr/>
        </p:nvSpPr>
        <p:spPr bwMode="auto">
          <a:xfrm>
            <a:off x="5702300" y="3733800"/>
            <a:ext cx="1260475" cy="3159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缺省值计算函数</a:t>
            </a:r>
          </a:p>
        </p:txBody>
      </p:sp>
      <p:sp>
        <p:nvSpPr>
          <p:cNvPr id="43" name="自选图形 58"/>
          <p:cNvSpPr>
            <a:spLocks noChangeArrowheads="1"/>
          </p:cNvSpPr>
          <p:nvPr/>
        </p:nvSpPr>
        <p:spPr bwMode="auto">
          <a:xfrm>
            <a:off x="7056438" y="3724275"/>
            <a:ext cx="1166812" cy="315913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Arial" charset="0"/>
              </a:rPr>
              <a:t>业务插件</a:t>
            </a:r>
          </a:p>
        </p:txBody>
      </p:sp>
      <p:sp>
        <p:nvSpPr>
          <p:cNvPr id="44" name="直线 38"/>
          <p:cNvSpPr>
            <a:spLocks noChangeShapeType="1"/>
          </p:cNvSpPr>
          <p:nvPr/>
        </p:nvSpPr>
        <p:spPr bwMode="auto">
          <a:xfrm flipH="1" flipV="1">
            <a:off x="6134100" y="2992438"/>
            <a:ext cx="6350" cy="153987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5" name="直线 38"/>
          <p:cNvSpPr>
            <a:spLocks noChangeShapeType="1"/>
          </p:cNvSpPr>
          <p:nvPr/>
        </p:nvSpPr>
        <p:spPr bwMode="auto">
          <a:xfrm flipH="1" flipV="1">
            <a:off x="7502525" y="2979738"/>
            <a:ext cx="4763" cy="153987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6" name="直线 38"/>
          <p:cNvSpPr>
            <a:spLocks noChangeShapeType="1"/>
          </p:cNvSpPr>
          <p:nvPr/>
        </p:nvSpPr>
        <p:spPr bwMode="auto">
          <a:xfrm flipH="1" flipV="1">
            <a:off x="2768600" y="2997200"/>
            <a:ext cx="0" cy="144463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7" name="直线 38"/>
          <p:cNvSpPr>
            <a:spLocks noChangeShapeType="1"/>
          </p:cNvSpPr>
          <p:nvPr/>
        </p:nvSpPr>
        <p:spPr bwMode="auto">
          <a:xfrm flipH="1">
            <a:off x="2757488" y="3429000"/>
            <a:ext cx="0" cy="287338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8" name="直线 38"/>
          <p:cNvSpPr>
            <a:spLocks noChangeShapeType="1"/>
          </p:cNvSpPr>
          <p:nvPr/>
        </p:nvSpPr>
        <p:spPr bwMode="auto">
          <a:xfrm flipH="1">
            <a:off x="4070350" y="3429000"/>
            <a:ext cx="0" cy="287338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9" name="直线 38"/>
          <p:cNvSpPr>
            <a:spLocks noChangeShapeType="1"/>
          </p:cNvSpPr>
          <p:nvPr/>
        </p:nvSpPr>
        <p:spPr bwMode="auto">
          <a:xfrm>
            <a:off x="5189538" y="3429000"/>
            <a:ext cx="7937" cy="287338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50" name="直线 38"/>
          <p:cNvSpPr>
            <a:spLocks noChangeShapeType="1"/>
          </p:cNvSpPr>
          <p:nvPr/>
        </p:nvSpPr>
        <p:spPr bwMode="auto">
          <a:xfrm flipH="1">
            <a:off x="6332538" y="3429000"/>
            <a:ext cx="0" cy="282575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51" name="直线 38"/>
          <p:cNvSpPr>
            <a:spLocks noChangeShapeType="1"/>
          </p:cNvSpPr>
          <p:nvPr/>
        </p:nvSpPr>
        <p:spPr bwMode="auto">
          <a:xfrm flipH="1">
            <a:off x="7510463" y="3429000"/>
            <a:ext cx="0" cy="287338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52" name="自选图形 14"/>
          <p:cNvSpPr>
            <a:spLocks noChangeArrowheads="1"/>
          </p:cNvSpPr>
          <p:nvPr/>
        </p:nvSpPr>
        <p:spPr bwMode="auto">
          <a:xfrm>
            <a:off x="8372475" y="1716088"/>
            <a:ext cx="447675" cy="2433637"/>
          </a:xfrm>
          <a:prstGeom prst="roundRect">
            <a:avLst>
              <a:gd name="adj" fmla="val 9926"/>
            </a:avLst>
          </a:prstGeom>
          <a:solidFill>
            <a:srgbClr val="EAEAEA"/>
          </a:solidFill>
          <a:ln w="6350" algn="ctr">
            <a:solidFill>
              <a:srgbClr val="C0C0C0"/>
            </a:solidFill>
            <a:prstDash val="dash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>
                <a:solidFill>
                  <a:srgbClr val="0060C0"/>
                </a:solidFill>
                <a:latin typeface="Arial" charset="0"/>
              </a:rPr>
              <a:t>动</a:t>
            </a:r>
            <a:endParaRPr lang="en-US" altLang="zh-CN" sz="1800" kern="0">
              <a:solidFill>
                <a:srgbClr val="0060C0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>
                <a:solidFill>
                  <a:srgbClr val="0060C0"/>
                </a:solidFill>
                <a:latin typeface="Arial" charset="0"/>
              </a:rPr>
              <a:t>态</a:t>
            </a:r>
            <a:endParaRPr lang="en-US" altLang="zh-CN" sz="1800" kern="0">
              <a:solidFill>
                <a:srgbClr val="0060C0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>
                <a:solidFill>
                  <a:srgbClr val="0060C0"/>
                </a:solidFill>
                <a:latin typeface="Arial" charset="0"/>
              </a:rPr>
              <a:t>表</a:t>
            </a:r>
            <a:endParaRPr lang="en-US" altLang="zh-CN" sz="1800" kern="0">
              <a:solidFill>
                <a:srgbClr val="0060C0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>
                <a:solidFill>
                  <a:srgbClr val="0060C0"/>
                </a:solidFill>
                <a:latin typeface="Arial" charset="0"/>
              </a:rPr>
              <a:t>单</a:t>
            </a:r>
            <a:endParaRPr lang="en-US" altLang="zh-CN" sz="1800" kern="0">
              <a:solidFill>
                <a:srgbClr val="0060C0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>
                <a:solidFill>
                  <a:srgbClr val="0060C0"/>
                </a:solidFill>
                <a:latin typeface="Arial" charset="0"/>
              </a:rPr>
              <a:t>元</a:t>
            </a:r>
            <a:endParaRPr lang="en-US" altLang="zh-CN" sz="1800" kern="0">
              <a:solidFill>
                <a:srgbClr val="0060C0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>
                <a:solidFill>
                  <a:srgbClr val="0060C0"/>
                </a:solidFill>
                <a:latin typeface="Arial" charset="0"/>
              </a:rPr>
              <a:t>数</a:t>
            </a:r>
            <a:endParaRPr lang="en-US" altLang="zh-CN" sz="1800" kern="0">
              <a:solidFill>
                <a:srgbClr val="0060C0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0">
                <a:solidFill>
                  <a:srgbClr val="0060C0"/>
                </a:solidFill>
                <a:latin typeface="Arial" charset="0"/>
              </a:rPr>
              <a:t>据</a:t>
            </a:r>
          </a:p>
        </p:txBody>
      </p:sp>
      <p:sp>
        <p:nvSpPr>
          <p:cNvPr id="53" name="直线 38"/>
          <p:cNvSpPr>
            <a:spLocks noChangeShapeType="1"/>
          </p:cNvSpPr>
          <p:nvPr/>
        </p:nvSpPr>
        <p:spPr bwMode="auto">
          <a:xfrm>
            <a:off x="4678363" y="4273550"/>
            <a:ext cx="1587" cy="153988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 type="triangle" w="med" len="med"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54" name="自选图形 58"/>
          <p:cNvSpPr>
            <a:spLocks noChangeArrowheads="1"/>
          </p:cNvSpPr>
          <p:nvPr/>
        </p:nvSpPr>
        <p:spPr bwMode="auto">
          <a:xfrm>
            <a:off x="2195513" y="1130300"/>
            <a:ext cx="4530725" cy="2841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Arial" charset="0"/>
              </a:rPr>
              <a:t>            客户端公共编程模型</a:t>
            </a:r>
            <a:r>
              <a:rPr lang="en-US" altLang="zh-CN" sz="1200" kern="0" dirty="0">
                <a:solidFill>
                  <a:srgbClr val="FFFFFF"/>
                </a:solidFill>
                <a:latin typeface="Arial" charset="0"/>
              </a:rPr>
              <a:t>+</a:t>
            </a:r>
            <a:r>
              <a:rPr lang="zh-CN" altLang="en-US" sz="1200" kern="0" dirty="0">
                <a:solidFill>
                  <a:srgbClr val="FF0000"/>
                </a:solidFill>
                <a:latin typeface="Arial" charset="0"/>
              </a:rPr>
              <a:t>客户端插件</a:t>
            </a:r>
            <a:r>
              <a:rPr lang="en-US" altLang="zh-CN" sz="1200" kern="0" dirty="0">
                <a:solidFill>
                  <a:srgbClr val="FFFFFF"/>
                </a:solidFill>
                <a:latin typeface="Arial" charset="0"/>
              </a:rPr>
              <a:t>+</a:t>
            </a:r>
            <a:r>
              <a:rPr lang="zh-CN" altLang="en-US" sz="1200" kern="0" dirty="0">
                <a:solidFill>
                  <a:srgbClr val="FFFFFF"/>
                </a:solidFill>
                <a:latin typeface="Arial" charset="0"/>
              </a:rPr>
              <a:t>第三方设备集成接口</a:t>
            </a:r>
          </a:p>
        </p:txBody>
      </p:sp>
      <p:sp>
        <p:nvSpPr>
          <p:cNvPr id="55" name="自选图形 58"/>
          <p:cNvSpPr>
            <a:spLocks noChangeArrowheads="1"/>
          </p:cNvSpPr>
          <p:nvPr/>
        </p:nvSpPr>
        <p:spPr bwMode="auto">
          <a:xfrm>
            <a:off x="6878638" y="801688"/>
            <a:ext cx="1433512" cy="584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Arial" charset="0"/>
              </a:rPr>
              <a:t>移动客户端</a:t>
            </a:r>
          </a:p>
        </p:txBody>
      </p:sp>
      <p:sp>
        <p:nvSpPr>
          <p:cNvPr id="56" name="自选图形 58"/>
          <p:cNvSpPr>
            <a:spLocks noChangeArrowheads="1"/>
          </p:cNvSpPr>
          <p:nvPr/>
        </p:nvSpPr>
        <p:spPr bwMode="auto">
          <a:xfrm>
            <a:off x="5378450" y="825500"/>
            <a:ext cx="1347788" cy="2825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Arial" charset="0"/>
              </a:rPr>
              <a:t>Office</a:t>
            </a:r>
            <a:r>
              <a:rPr lang="zh-CN" altLang="en-US" sz="1200" kern="0" dirty="0">
                <a:solidFill>
                  <a:srgbClr val="FFFFFF"/>
                </a:solidFill>
                <a:latin typeface="Arial" charset="0"/>
              </a:rPr>
              <a:t>客户端</a:t>
            </a:r>
          </a:p>
        </p:txBody>
      </p:sp>
      <p:sp>
        <p:nvSpPr>
          <p:cNvPr id="57" name="TextBox 1"/>
          <p:cNvSpPr txBox="1">
            <a:spLocks noChangeArrowheads="1"/>
          </p:cNvSpPr>
          <p:nvPr/>
        </p:nvSpPr>
        <p:spPr bwMode="auto">
          <a:xfrm>
            <a:off x="2217738" y="1300163"/>
            <a:ext cx="698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Http</a:t>
            </a:r>
            <a:endParaRPr lang="zh-CN" altLang="en-US"/>
          </a:p>
        </p:txBody>
      </p:sp>
      <p:sp>
        <p:nvSpPr>
          <p:cNvPr id="58" name="TextBox 54"/>
          <p:cNvSpPr txBox="1">
            <a:spLocks noChangeArrowheads="1"/>
          </p:cNvSpPr>
          <p:nvPr/>
        </p:nvSpPr>
        <p:spPr bwMode="auto">
          <a:xfrm>
            <a:off x="5322888" y="1311275"/>
            <a:ext cx="696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Http</a:t>
            </a:r>
            <a:endParaRPr lang="zh-CN" altLang="en-US"/>
          </a:p>
        </p:txBody>
      </p:sp>
      <p:sp>
        <p:nvSpPr>
          <p:cNvPr id="59" name="自选图形 58"/>
          <p:cNvSpPr>
            <a:spLocks noChangeArrowheads="1"/>
          </p:cNvSpPr>
          <p:nvPr/>
        </p:nvSpPr>
        <p:spPr bwMode="auto">
          <a:xfrm>
            <a:off x="6626225" y="1800225"/>
            <a:ext cx="1655763" cy="3413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Arial" charset="0"/>
              </a:rPr>
              <a:t>业务服务</a:t>
            </a:r>
          </a:p>
        </p:txBody>
      </p:sp>
    </p:spTree>
    <p:extLst>
      <p:ext uri="{BB962C8B-B14F-4D97-AF65-F5344CB8AC3E}">
        <p14:creationId xmlns:p14="http://schemas.microsoft.com/office/powerpoint/2010/main" val="162634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K/3 Cloud</a:t>
            </a:r>
            <a:r>
              <a:rPr lang="zh-CN" altLang="en-US" dirty="0"/>
              <a:t>核心技术</a:t>
            </a:r>
            <a:r>
              <a:rPr lang="en-US" altLang="zh-CN" dirty="0"/>
              <a:t>-</a:t>
            </a:r>
            <a:r>
              <a:rPr lang="zh-CN" altLang="en-US" dirty="0"/>
              <a:t>分层架构</a:t>
            </a:r>
          </a:p>
        </p:txBody>
      </p:sp>
      <p:sp>
        <p:nvSpPr>
          <p:cNvPr id="27" name="自选图形 14"/>
          <p:cNvSpPr>
            <a:spLocks noChangeArrowheads="1"/>
          </p:cNvSpPr>
          <p:nvPr/>
        </p:nvSpPr>
        <p:spPr bwMode="auto">
          <a:xfrm>
            <a:off x="684213" y="1317427"/>
            <a:ext cx="8208962" cy="1152525"/>
          </a:xfrm>
          <a:prstGeom prst="roundRect">
            <a:avLst>
              <a:gd name="adj" fmla="val 6694"/>
            </a:avLst>
          </a:prstGeom>
          <a:solidFill>
            <a:srgbClr val="EAEAEA"/>
          </a:solidFill>
          <a:ln w="6350" algn="ctr">
            <a:solidFill>
              <a:srgbClr val="C0C0C0"/>
            </a:solidFill>
            <a:prstDash val="dash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28" name="TextBox 48"/>
          <p:cNvSpPr txBox="1">
            <a:spLocks noChangeArrowheads="1"/>
          </p:cNvSpPr>
          <p:nvPr/>
        </p:nvSpPr>
        <p:spPr bwMode="auto">
          <a:xfrm>
            <a:off x="65088" y="1388864"/>
            <a:ext cx="531812" cy="6477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smtClean="0">
                <a:solidFill>
                  <a:srgbClr val="000000"/>
                </a:solidFill>
              </a:rPr>
              <a:t>应用服务 </a:t>
            </a:r>
            <a:endParaRPr lang="en-US" altLang="zh-CN" sz="1200" kern="0" smtClean="0">
              <a:solidFill>
                <a:srgbClr val="00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smtClean="0">
                <a:solidFill>
                  <a:srgbClr val="000000"/>
                </a:solidFill>
              </a:rPr>
              <a:t> 器</a:t>
            </a:r>
          </a:p>
        </p:txBody>
      </p:sp>
      <p:sp>
        <p:nvSpPr>
          <p:cNvPr id="29" name="自选图形 58"/>
          <p:cNvSpPr>
            <a:spLocks noChangeArrowheads="1"/>
          </p:cNvSpPr>
          <p:nvPr/>
        </p:nvSpPr>
        <p:spPr bwMode="auto">
          <a:xfrm>
            <a:off x="811213" y="1380927"/>
            <a:ext cx="7937500" cy="3159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动态表单逻辑组件</a:t>
            </a:r>
          </a:p>
        </p:txBody>
      </p:sp>
      <p:sp>
        <p:nvSpPr>
          <p:cNvPr id="30" name="自选图形 58"/>
          <p:cNvSpPr>
            <a:spLocks noChangeArrowheads="1"/>
          </p:cNvSpPr>
          <p:nvPr/>
        </p:nvSpPr>
        <p:spPr bwMode="auto">
          <a:xfrm>
            <a:off x="804863" y="2068314"/>
            <a:ext cx="4573587" cy="315913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动态表单服务端插件</a:t>
            </a:r>
          </a:p>
        </p:txBody>
      </p:sp>
      <p:sp>
        <p:nvSpPr>
          <p:cNvPr id="31" name="自选图形 58"/>
          <p:cNvSpPr>
            <a:spLocks noChangeArrowheads="1"/>
          </p:cNvSpPr>
          <p:nvPr/>
        </p:nvSpPr>
        <p:spPr bwMode="auto">
          <a:xfrm>
            <a:off x="811213" y="1728589"/>
            <a:ext cx="7937500" cy="3159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动态表单服务端编程接口</a:t>
            </a:r>
          </a:p>
        </p:txBody>
      </p:sp>
      <p:sp>
        <p:nvSpPr>
          <p:cNvPr id="32" name="自选图形 14"/>
          <p:cNvSpPr>
            <a:spLocks noChangeArrowheads="1"/>
          </p:cNvSpPr>
          <p:nvPr/>
        </p:nvSpPr>
        <p:spPr bwMode="auto">
          <a:xfrm>
            <a:off x="684213" y="2685852"/>
            <a:ext cx="8208962" cy="423862"/>
          </a:xfrm>
          <a:prstGeom prst="roundRect">
            <a:avLst>
              <a:gd name="adj" fmla="val 6694"/>
            </a:avLst>
          </a:prstGeom>
          <a:solidFill>
            <a:srgbClr val="EAEAEA"/>
          </a:solidFill>
          <a:ln w="6350" algn="ctr">
            <a:solidFill>
              <a:srgbClr val="C0C0C0"/>
            </a:solidFill>
            <a:prstDash val="dash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3" name="TextBox 53"/>
          <p:cNvSpPr txBox="1">
            <a:spLocks noChangeArrowheads="1"/>
          </p:cNvSpPr>
          <p:nvPr/>
        </p:nvSpPr>
        <p:spPr bwMode="auto">
          <a:xfrm>
            <a:off x="0" y="2685852"/>
            <a:ext cx="684213" cy="4619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smtClean="0">
                <a:solidFill>
                  <a:srgbClr val="000000"/>
                </a:solidFill>
              </a:rPr>
              <a:t>数据库服务器</a:t>
            </a:r>
          </a:p>
        </p:txBody>
      </p:sp>
      <p:sp>
        <p:nvSpPr>
          <p:cNvPr id="34" name="圆柱形 25"/>
          <p:cNvSpPr>
            <a:spLocks noChangeArrowheads="1"/>
          </p:cNvSpPr>
          <p:nvPr/>
        </p:nvSpPr>
        <p:spPr bwMode="auto">
          <a:xfrm>
            <a:off x="1187450" y="2776339"/>
            <a:ext cx="1763713" cy="28098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元数据</a:t>
            </a:r>
          </a:p>
        </p:txBody>
      </p:sp>
      <p:sp>
        <p:nvSpPr>
          <p:cNvPr id="35" name="圆柱形 55"/>
          <p:cNvSpPr>
            <a:spLocks noChangeArrowheads="1"/>
          </p:cNvSpPr>
          <p:nvPr/>
        </p:nvSpPr>
        <p:spPr bwMode="auto">
          <a:xfrm>
            <a:off x="5972175" y="2776339"/>
            <a:ext cx="1763713" cy="28098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53A9FF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业务数据</a:t>
            </a:r>
          </a:p>
        </p:txBody>
      </p:sp>
      <p:sp>
        <p:nvSpPr>
          <p:cNvPr id="36" name="直线 38"/>
          <p:cNvSpPr>
            <a:spLocks noChangeShapeType="1"/>
          </p:cNvSpPr>
          <p:nvPr/>
        </p:nvSpPr>
        <p:spPr bwMode="auto">
          <a:xfrm>
            <a:off x="4678363" y="1153914"/>
            <a:ext cx="1587" cy="153988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 type="triangle" w="med" len="med"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7" name="直线 38"/>
          <p:cNvSpPr>
            <a:spLocks noChangeShapeType="1"/>
          </p:cNvSpPr>
          <p:nvPr/>
        </p:nvSpPr>
        <p:spPr bwMode="auto">
          <a:xfrm>
            <a:off x="4762500" y="2469952"/>
            <a:ext cx="3175" cy="215900"/>
          </a:xfrm>
          <a:prstGeom prst="line">
            <a:avLst/>
          </a:prstGeom>
          <a:noFill/>
          <a:ln w="9525">
            <a:solidFill>
              <a:srgbClr val="003B76"/>
            </a:solidFill>
            <a:round/>
            <a:headEnd type="triangle" w="med" len="med"/>
            <a:tailEnd type="triangle" w="med" len="med"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8" name="自选图形 58"/>
          <p:cNvSpPr>
            <a:spLocks noChangeArrowheads="1"/>
          </p:cNvSpPr>
          <p:nvPr/>
        </p:nvSpPr>
        <p:spPr bwMode="auto">
          <a:xfrm>
            <a:off x="5651500" y="2068314"/>
            <a:ext cx="3097213" cy="315913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charset="0"/>
              </a:rPr>
              <a:t>校验规则</a:t>
            </a:r>
          </a:p>
        </p:txBody>
      </p:sp>
    </p:spTree>
    <p:extLst>
      <p:ext uri="{BB962C8B-B14F-4D97-AF65-F5344CB8AC3E}">
        <p14:creationId xmlns:p14="http://schemas.microsoft.com/office/powerpoint/2010/main" val="30673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BOS IDE</a:t>
            </a:r>
            <a:r>
              <a:rPr lang="zh-CN" altLang="en-US" dirty="0" smtClean="0">
                <a:solidFill>
                  <a:schemeClr val="tx1"/>
                </a:solidFill>
              </a:rPr>
              <a:t>设计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627907" y="4757327"/>
            <a:ext cx="2736850" cy="766763"/>
          </a:xfrm>
          <a:custGeom>
            <a:avLst/>
            <a:gdLst>
              <a:gd name="connsiteX0" fmla="*/ 0 w 1757362"/>
              <a:gd name="connsiteY0" fmla="*/ 0 h 1171575"/>
              <a:gd name="connsiteX1" fmla="*/ 1757362 w 1757362"/>
              <a:gd name="connsiteY1" fmla="*/ 0 h 1171575"/>
              <a:gd name="connsiteX2" fmla="*/ 1757362 w 1757362"/>
              <a:gd name="connsiteY2" fmla="*/ 1171575 h 1171575"/>
              <a:gd name="connsiteX3" fmla="*/ 0 w 1757362"/>
              <a:gd name="connsiteY3" fmla="*/ 1171575 h 1171575"/>
              <a:gd name="connsiteX4" fmla="*/ 0 w 1757362"/>
              <a:gd name="connsiteY4" fmla="*/ 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7362" h="1171575">
                <a:moveTo>
                  <a:pt x="0" y="0"/>
                </a:moveTo>
                <a:lnTo>
                  <a:pt x="1757362" y="0"/>
                </a:lnTo>
                <a:lnTo>
                  <a:pt x="1757362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1270" anchor="ctr"/>
          <a:lstStyle/>
          <a:p>
            <a:pPr marL="285666" lvl="1" indent="-285666" defTabSz="159972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zh-CN" altLang="en-US" sz="3600" dirty="0">
              <a:ea typeface="微软雅黑" pitchFamily="34" charset="-122"/>
            </a:endParaRP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32" y="571153"/>
            <a:ext cx="5063083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25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2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企业信息化的发展与演化</a:t>
            </a:r>
            <a:endParaRPr lang="zh-CN" altLang="en-US"/>
          </a:p>
        </p:txBody>
      </p:sp>
      <p:cxnSp>
        <p:nvCxnSpPr>
          <p:cNvPr id="36" name="MH_Other_6"/>
          <p:cNvCxnSpPr/>
          <p:nvPr>
            <p:custDataLst>
              <p:tags r:id="rId1"/>
            </p:custDataLst>
          </p:nvPr>
        </p:nvCxnSpPr>
        <p:spPr>
          <a:xfrm>
            <a:off x="3496519" y="2093219"/>
            <a:ext cx="408980" cy="14823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MH_Other_7"/>
          <p:cNvCxnSpPr/>
          <p:nvPr>
            <p:custDataLst>
              <p:tags r:id="rId2"/>
            </p:custDataLst>
          </p:nvPr>
        </p:nvCxnSpPr>
        <p:spPr>
          <a:xfrm flipV="1">
            <a:off x="3495627" y="2795987"/>
            <a:ext cx="412552" cy="1535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MH_Other_8"/>
          <p:cNvCxnSpPr/>
          <p:nvPr>
            <p:custDataLst>
              <p:tags r:id="rId3"/>
            </p:custDataLst>
          </p:nvPr>
        </p:nvCxnSpPr>
        <p:spPr>
          <a:xfrm flipH="1">
            <a:off x="5138688" y="2092771"/>
            <a:ext cx="417910" cy="14912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MH_Other_9"/>
          <p:cNvCxnSpPr/>
          <p:nvPr>
            <p:custDataLst>
              <p:tags r:id="rId4"/>
            </p:custDataLst>
          </p:nvPr>
        </p:nvCxnSpPr>
        <p:spPr>
          <a:xfrm>
            <a:off x="5148511" y="2796431"/>
            <a:ext cx="408980" cy="1526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MH_Text_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28196" y="1645568"/>
            <a:ext cx="2615257" cy="566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6" tIns="45708" rIns="91416" bIns="45708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>
              <a:lnSpc>
                <a:spcPct val="110000"/>
              </a:lnSpc>
            </a:pPr>
            <a:r>
              <a:rPr lang="en-US" altLang="zh-CN" sz="1200" b="1">
                <a:solidFill>
                  <a:prstClr val="black"/>
                </a:solidFill>
                <a:ea typeface="宋体" panose="02010600030101010101" pitchFamily="2" charset="-122"/>
              </a:rPr>
              <a:t>1990-2000</a:t>
            </a:r>
          </a:p>
          <a:p>
            <a:pPr eaLnBrk="0" hangingPunct="0">
              <a:lnSpc>
                <a:spcPct val="110000"/>
              </a:lnSpc>
            </a:pPr>
            <a:r>
              <a:rPr lang="zh-CN" altLang="en-US" sz="1200" b="1">
                <a:solidFill>
                  <a:prstClr val="black"/>
                </a:solidFill>
                <a:ea typeface="宋体" panose="02010600030101010101" pitchFamily="2" charset="-122"/>
              </a:rPr>
              <a:t>企业全面运营管控及协同</a:t>
            </a:r>
            <a:endParaRPr lang="en-US" altLang="zh-CN" sz="1200" b="1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zh-CN" altLang="en-US" sz="1200" b="1">
                <a:solidFill>
                  <a:srgbClr val="13AE67"/>
                </a:solidFill>
                <a:ea typeface="宋体" panose="02010600030101010101" pitchFamily="2" charset="-122"/>
              </a:rPr>
              <a:t>局域网络的普遍应用</a:t>
            </a:r>
            <a:endParaRPr lang="en-US" altLang="zh-CN" sz="1200" b="1" dirty="0">
              <a:solidFill>
                <a:srgbClr val="13AE67"/>
              </a:solidFill>
              <a:ea typeface="宋体" panose="02010600030101010101" pitchFamily="2" charset="-122"/>
            </a:endParaRPr>
          </a:p>
        </p:txBody>
      </p:sp>
      <p:sp>
        <p:nvSpPr>
          <p:cNvPr id="42" name="MH_SubTitle_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28185" y="1347626"/>
            <a:ext cx="1348383" cy="323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6" tIns="45708" rIns="91416" bIns="45708" anchor="b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z="1800" b="1">
                <a:solidFill>
                  <a:srgbClr val="00B9EF"/>
                </a:solidFill>
                <a:latin typeface="Calibri"/>
              </a:rPr>
              <a:t>ERP</a:t>
            </a:r>
          </a:p>
        </p:txBody>
      </p:sp>
      <p:sp>
        <p:nvSpPr>
          <p:cNvPr id="43" name="MH_Text_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28196" y="3014624"/>
            <a:ext cx="2615257" cy="5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6" tIns="45708" rIns="91416" bIns="45708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zh-CN" sz="1200" b="1">
                <a:solidFill>
                  <a:prstClr val="black"/>
                </a:solidFill>
                <a:ea typeface="宋体" panose="02010600030101010101" pitchFamily="2" charset="-122"/>
              </a:rPr>
              <a:t>2010-</a:t>
            </a:r>
            <a:r>
              <a:rPr lang="zh-CN" altLang="en-US" sz="1200" b="1">
                <a:solidFill>
                  <a:prstClr val="black"/>
                </a:solidFill>
                <a:ea typeface="宋体" panose="02010600030101010101" pitchFamily="2" charset="-122"/>
              </a:rPr>
              <a:t>未来</a:t>
            </a:r>
            <a:endParaRPr lang="en-US" altLang="zh-CN" sz="1200" b="1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1200" b="1">
                <a:solidFill>
                  <a:prstClr val="black"/>
                </a:solidFill>
                <a:ea typeface="宋体" panose="02010600030101010101" pitchFamily="2" charset="-122"/>
              </a:rPr>
              <a:t>移动办公、内外部协同与沟通</a:t>
            </a:r>
            <a:endParaRPr lang="en-US" altLang="zh-CN" sz="1200" b="1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1200" b="1">
                <a:solidFill>
                  <a:srgbClr val="13AE67"/>
                </a:solidFill>
                <a:ea typeface="宋体" panose="02010600030101010101" pitchFamily="2" charset="-122"/>
              </a:rPr>
              <a:t>移动终端及移动网络的产生及发展</a:t>
            </a:r>
            <a:endParaRPr lang="en-US" altLang="zh-CN" sz="1200" b="1" dirty="0">
              <a:solidFill>
                <a:srgbClr val="13AE67"/>
              </a:solidFill>
              <a:ea typeface="宋体" panose="02010600030101010101" pitchFamily="2" charset="-122"/>
            </a:endParaRPr>
          </a:p>
        </p:txBody>
      </p:sp>
      <p:sp>
        <p:nvSpPr>
          <p:cNvPr id="44" name="MH_SubTitle_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28184" y="2643770"/>
            <a:ext cx="2915816" cy="323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6" tIns="45708" rIns="91416" bIns="45708" anchor="b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sz="1800" b="1">
                <a:solidFill>
                  <a:srgbClr val="00B9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向移动互联网转型</a:t>
            </a:r>
            <a:endParaRPr lang="en-US" altLang="zh-CN" sz="1800" b="1" dirty="0">
              <a:solidFill>
                <a:srgbClr val="00B9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MH_Text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1778" y="1645568"/>
            <a:ext cx="2361425" cy="566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6" tIns="45708" rIns="91416" bIns="45708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 eaLnBrk="0" hangingPunct="0">
              <a:lnSpc>
                <a:spcPct val="110000"/>
              </a:lnSpc>
            </a:pPr>
            <a:r>
              <a:rPr lang="en-US" altLang="zh-CN" sz="1200" b="1">
                <a:solidFill>
                  <a:prstClr val="black"/>
                </a:solidFill>
                <a:ea typeface="宋体" panose="02010600030101010101" pitchFamily="2" charset="-122"/>
              </a:rPr>
              <a:t>19</a:t>
            </a:r>
            <a:r>
              <a:rPr lang="zh-CN" altLang="en-US" sz="1200" b="1">
                <a:solidFill>
                  <a:prstClr val="black"/>
                </a:solidFill>
                <a:ea typeface="宋体" panose="02010600030101010101" pitchFamily="2" charset="-122"/>
              </a:rPr>
              <a:t>世纪</a:t>
            </a:r>
            <a:r>
              <a:rPr lang="en-US" altLang="zh-CN" sz="1200" b="1">
                <a:solidFill>
                  <a:prstClr val="black"/>
                </a:solidFill>
                <a:ea typeface="宋体" panose="02010600030101010101" pitchFamily="2" charset="-122"/>
              </a:rPr>
              <a:t>60-90</a:t>
            </a:r>
            <a:r>
              <a:rPr lang="zh-CN" altLang="en-US" sz="1200" b="1">
                <a:solidFill>
                  <a:prstClr val="black"/>
                </a:solidFill>
                <a:ea typeface="宋体" panose="02010600030101010101" pitchFamily="2" charset="-122"/>
              </a:rPr>
              <a:t>年代</a:t>
            </a:r>
            <a:endParaRPr lang="en-US" altLang="zh-CN" sz="1200" b="1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algn="r" eaLnBrk="0" hangingPunct="0">
              <a:lnSpc>
                <a:spcPct val="110000"/>
              </a:lnSpc>
            </a:pPr>
            <a:r>
              <a:rPr lang="zh-CN" altLang="en-US" sz="1200" b="1">
                <a:solidFill>
                  <a:prstClr val="black"/>
                </a:solidFill>
                <a:ea typeface="宋体" panose="02010600030101010101" pitchFamily="2" charset="-122"/>
              </a:rPr>
              <a:t>企业生产及库存的管理需求</a:t>
            </a:r>
            <a:endParaRPr lang="en-US" altLang="zh-CN" sz="1200" b="1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algn="r" eaLnBrk="0" hangingPunct="0">
              <a:lnSpc>
                <a:spcPct val="110000"/>
              </a:lnSpc>
            </a:pPr>
            <a:r>
              <a:rPr lang="zh-CN" altLang="en-US" sz="1200" b="1">
                <a:solidFill>
                  <a:srgbClr val="13AE67"/>
                </a:solidFill>
                <a:ea typeface="宋体" panose="02010600030101010101" pitchFamily="2" charset="-122"/>
              </a:rPr>
              <a:t>计算机的产生与发展</a:t>
            </a:r>
            <a:endParaRPr lang="en-US" altLang="zh-CN" sz="1200" b="1" dirty="0">
              <a:solidFill>
                <a:srgbClr val="13AE67"/>
              </a:solidFill>
              <a:ea typeface="宋体" panose="02010600030101010101" pitchFamily="2" charset="-122"/>
            </a:endParaRPr>
          </a:p>
        </p:txBody>
      </p:sp>
      <p:sp>
        <p:nvSpPr>
          <p:cNvPr id="46" name="MH_SubTitle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1601" y="1347626"/>
            <a:ext cx="1841590" cy="323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6" tIns="45708" rIns="91416" bIns="45708" anchor="b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zh-CN" sz="1800" b="1">
                <a:solidFill>
                  <a:srgbClr val="00B9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MRP/MRPII</a:t>
            </a:r>
            <a:endParaRPr lang="en-US" altLang="zh-CN" sz="1800" b="1" dirty="0">
              <a:solidFill>
                <a:srgbClr val="00B9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MH_Text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1778" y="3003810"/>
            <a:ext cx="2361425" cy="5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6" tIns="45708" rIns="91416" bIns="45708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lnSpc>
                <a:spcPct val="60000"/>
              </a:lnSpc>
              <a:spcBef>
                <a:spcPct val="50000"/>
              </a:spcBef>
            </a:pPr>
            <a:r>
              <a:rPr lang="en-US" altLang="zh-CN" sz="1200" b="1">
                <a:solidFill>
                  <a:prstClr val="black"/>
                </a:solidFill>
                <a:ea typeface="宋体" panose="02010600030101010101" pitchFamily="2" charset="-122"/>
              </a:rPr>
              <a:t>2000-2010</a:t>
            </a:r>
          </a:p>
          <a:p>
            <a:pPr algn="r">
              <a:lnSpc>
                <a:spcPct val="60000"/>
              </a:lnSpc>
              <a:spcBef>
                <a:spcPct val="50000"/>
              </a:spcBef>
            </a:pPr>
            <a:r>
              <a:rPr lang="zh-CN" altLang="en-US" sz="1200" b="1">
                <a:solidFill>
                  <a:prstClr val="black"/>
                </a:solidFill>
                <a:ea typeface="宋体" panose="02010600030101010101" pitchFamily="2" charset="-122"/>
              </a:rPr>
              <a:t>集团性多产业企业的全面管理</a:t>
            </a:r>
            <a:endParaRPr lang="en-US" altLang="zh-CN" sz="1200" b="1">
              <a:solidFill>
                <a:prstClr val="black"/>
              </a:solidFill>
              <a:ea typeface="宋体" panose="02010600030101010101" pitchFamily="2" charset="-122"/>
            </a:endParaRPr>
          </a:p>
          <a:p>
            <a:pPr algn="r">
              <a:lnSpc>
                <a:spcPct val="60000"/>
              </a:lnSpc>
              <a:spcBef>
                <a:spcPct val="50000"/>
              </a:spcBef>
            </a:pPr>
            <a:r>
              <a:rPr lang="zh-CN" altLang="en-US" sz="1200" b="1">
                <a:solidFill>
                  <a:srgbClr val="13AE67"/>
                </a:solidFill>
                <a:ea typeface="宋体" panose="02010600030101010101" pitchFamily="2" charset="-122"/>
              </a:rPr>
              <a:t>互联网的产生及发展</a:t>
            </a:r>
            <a:endParaRPr lang="en-US" altLang="zh-CN" sz="1200" b="1" dirty="0">
              <a:solidFill>
                <a:srgbClr val="13AE67"/>
              </a:solidFill>
              <a:ea typeface="宋体" panose="02010600030101010101" pitchFamily="2" charset="-122"/>
            </a:endParaRPr>
          </a:p>
        </p:txBody>
      </p:sp>
      <p:sp>
        <p:nvSpPr>
          <p:cNvPr id="48" name="MH_SubTitle_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464809" y="2597597"/>
            <a:ext cx="1348383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6" tIns="45708" rIns="91416" bIns="45708" anchor="b">
            <a:normAutofit/>
          </a:bodyPr>
          <a:lstStyle>
            <a:defPPr>
              <a:defRPr lang="zh-CN"/>
            </a:defPPr>
            <a:lvl1pPr algn="r" eaLnBrk="1" hangingPunct="1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1800" b="1">
                <a:solidFill>
                  <a:srgbClr val="00B9E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ERPII</a:t>
            </a:r>
            <a:endParaRPr lang="en-US" altLang="zh-CN" sz="1800" b="1" dirty="0">
              <a:solidFill>
                <a:srgbClr val="00B9E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KSO_Shape"/>
          <p:cNvSpPr/>
          <p:nvPr/>
        </p:nvSpPr>
        <p:spPr>
          <a:xfrm>
            <a:off x="3939707" y="1882562"/>
            <a:ext cx="1156791" cy="1156791"/>
          </a:xfrm>
          <a:prstGeom prst="roundRect">
            <a:avLst>
              <a:gd name="adj" fmla="val 11268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smtClean="0">
                <a:solidFill>
                  <a:srgbClr val="00B9EF"/>
                </a:solidFill>
                <a:latin typeface="微软雅黑" panose="020B0503020204020204" pitchFamily="34" charset="-122"/>
              </a:rPr>
              <a:t>企业</a:t>
            </a:r>
            <a:endParaRPr lang="en-US" altLang="zh-CN" b="1" smtClean="0">
              <a:solidFill>
                <a:srgbClr val="00B9EF"/>
              </a:solidFill>
              <a:latin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smtClean="0">
                <a:solidFill>
                  <a:srgbClr val="00B9EF"/>
                </a:solidFill>
                <a:latin typeface="微软雅黑" panose="020B0503020204020204" pitchFamily="34" charset="-122"/>
              </a:rPr>
              <a:t>信息化</a:t>
            </a:r>
            <a:endParaRPr lang="zh-CN" altLang="en-US" b="1">
              <a:solidFill>
                <a:srgbClr val="00B9E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KSO_Shape"/>
          <p:cNvSpPr/>
          <p:nvPr/>
        </p:nvSpPr>
        <p:spPr>
          <a:xfrm>
            <a:off x="2965592" y="1758242"/>
            <a:ext cx="496719" cy="496719"/>
          </a:xfrm>
          <a:prstGeom prst="roundRect">
            <a:avLst>
              <a:gd name="adj" fmla="val 1126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zh-CN" altLang="en-US" sz="150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KSO_Shape"/>
          <p:cNvSpPr/>
          <p:nvPr/>
        </p:nvSpPr>
        <p:spPr>
          <a:xfrm>
            <a:off x="5580149" y="1758239"/>
            <a:ext cx="496719" cy="496719"/>
          </a:xfrm>
          <a:prstGeom prst="roundRect">
            <a:avLst>
              <a:gd name="adj" fmla="val 1126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zh-CN" altLang="en-US" sz="150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KSO_Shape"/>
          <p:cNvSpPr/>
          <p:nvPr/>
        </p:nvSpPr>
        <p:spPr>
          <a:xfrm>
            <a:off x="2965592" y="2795987"/>
            <a:ext cx="496719" cy="496719"/>
          </a:xfrm>
          <a:prstGeom prst="roundRect">
            <a:avLst>
              <a:gd name="adj" fmla="val 1126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zh-CN" altLang="en-US" sz="150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KSO_Shape"/>
          <p:cNvSpPr/>
          <p:nvPr/>
        </p:nvSpPr>
        <p:spPr>
          <a:xfrm>
            <a:off x="5580149" y="2795987"/>
            <a:ext cx="496719" cy="496719"/>
          </a:xfrm>
          <a:prstGeom prst="roundRect">
            <a:avLst>
              <a:gd name="adj" fmla="val 11268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zh-CN" altLang="en-US" sz="150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3025068" y="1835969"/>
            <a:ext cx="377764" cy="342453"/>
          </a:xfrm>
          <a:custGeom>
            <a:avLst/>
            <a:gdLst>
              <a:gd name="T0" fmla="*/ 84127 w 4109"/>
              <a:gd name="T1" fmla="*/ 49959 h 3722"/>
              <a:gd name="T2" fmla="*/ 155985 w 4109"/>
              <a:gd name="T3" fmla="*/ 14900 h 3722"/>
              <a:gd name="T4" fmla="*/ 1263652 w 4109"/>
              <a:gd name="T5" fmla="*/ 333062 h 3722"/>
              <a:gd name="T6" fmla="*/ 1727224 w 4109"/>
              <a:gd name="T7" fmla="*/ 232705 h 3722"/>
              <a:gd name="T8" fmla="*/ 1603225 w 4109"/>
              <a:gd name="T9" fmla="*/ 934328 h 3722"/>
              <a:gd name="T10" fmla="*/ 1800397 w 4109"/>
              <a:gd name="T11" fmla="*/ 1255557 h 3722"/>
              <a:gd name="T12" fmla="*/ 1104162 w 4109"/>
              <a:gd name="T13" fmla="*/ 1631129 h 3722"/>
              <a:gd name="T14" fmla="*/ 1284245 w 4109"/>
              <a:gd name="T15" fmla="*/ 1255557 h 3722"/>
              <a:gd name="T16" fmla="*/ 1131328 w 4109"/>
              <a:gd name="T17" fmla="*/ 934328 h 3722"/>
              <a:gd name="T18" fmla="*/ 1106791 w 4109"/>
              <a:gd name="T19" fmla="*/ 762537 h 3722"/>
              <a:gd name="T20" fmla="*/ 408365 w 4109"/>
              <a:gd name="T21" fmla="*/ 667439 h 3722"/>
              <a:gd name="T22" fmla="*/ 446046 w 4109"/>
              <a:gd name="T23" fmla="*/ 843174 h 3722"/>
              <a:gd name="T24" fmla="*/ 403107 w 4109"/>
              <a:gd name="T25" fmla="*/ 855006 h 3722"/>
              <a:gd name="T26" fmla="*/ 442103 w 4109"/>
              <a:gd name="T27" fmla="*/ 1034684 h 3722"/>
              <a:gd name="T28" fmla="*/ 628759 w 4109"/>
              <a:gd name="T29" fmla="*/ 1117950 h 3722"/>
              <a:gd name="T30" fmla="*/ 129695 w 4109"/>
              <a:gd name="T31" fmla="*/ 1439180 h 3722"/>
              <a:gd name="T32" fmla="*/ 215574 w 4109"/>
              <a:gd name="T33" fmla="*/ 1117950 h 3722"/>
              <a:gd name="T34" fmla="*/ 291376 w 4109"/>
              <a:gd name="T35" fmla="*/ 999625 h 3722"/>
              <a:gd name="T36" fmla="*/ 286556 w 4109"/>
              <a:gd name="T37" fmla="*/ 931698 h 3722"/>
              <a:gd name="T38" fmla="*/ 354471 w 4109"/>
              <a:gd name="T39" fmla="*/ 979028 h 3722"/>
              <a:gd name="T40" fmla="*/ 386895 w 4109"/>
              <a:gd name="T41" fmla="*/ 979028 h 3722"/>
              <a:gd name="T42" fmla="*/ 338697 w 4109"/>
              <a:gd name="T43" fmla="*/ 904089 h 3722"/>
              <a:gd name="T44" fmla="*/ 289623 w 4109"/>
              <a:gd name="T45" fmla="*/ 843174 h 3722"/>
              <a:gd name="T46" fmla="*/ 320733 w 4109"/>
              <a:gd name="T47" fmla="*/ 667439 h 3722"/>
              <a:gd name="T48" fmla="*/ 52141 w 4109"/>
              <a:gd name="T49" fmla="*/ 280912 h 3722"/>
              <a:gd name="T50" fmla="*/ 21470 w 4109"/>
              <a:gd name="T51" fmla="*/ 204220 h 3722"/>
              <a:gd name="T52" fmla="*/ 343955 w 4109"/>
              <a:gd name="T53" fmla="*/ 1053091 h 3722"/>
              <a:gd name="T54" fmla="*/ 466202 w 4109"/>
              <a:gd name="T55" fmla="*/ 1117950 h 3722"/>
              <a:gd name="T56" fmla="*/ 280860 w 4109"/>
              <a:gd name="T57" fmla="*/ 175296 h 3722"/>
              <a:gd name="T58" fmla="*/ 308026 w 4109"/>
              <a:gd name="T59" fmla="*/ 183184 h 3722"/>
              <a:gd name="T60" fmla="*/ 426767 w 4109"/>
              <a:gd name="T61" fmla="*/ 216929 h 3722"/>
              <a:gd name="T62" fmla="*/ 521848 w 4109"/>
              <a:gd name="T63" fmla="*/ 244100 h 3722"/>
              <a:gd name="T64" fmla="*/ 625253 w 4109"/>
              <a:gd name="T65" fmla="*/ 273900 h 3722"/>
              <a:gd name="T66" fmla="*/ 736546 w 4109"/>
              <a:gd name="T67" fmla="*/ 305891 h 3722"/>
              <a:gd name="T68" fmla="*/ 828559 w 4109"/>
              <a:gd name="T69" fmla="*/ 332624 h 3722"/>
              <a:gd name="T70" fmla="*/ 956940 w 4109"/>
              <a:gd name="T71" fmla="*/ 368998 h 3722"/>
              <a:gd name="T72" fmla="*/ 1046763 w 4109"/>
              <a:gd name="T73" fmla="*/ 394854 h 3722"/>
              <a:gd name="T74" fmla="*/ 1169447 w 4109"/>
              <a:gd name="T75" fmla="*/ 429913 h 3722"/>
              <a:gd name="T76" fmla="*/ 1056840 w 4109"/>
              <a:gd name="T77" fmla="*/ 608715 h 3722"/>
              <a:gd name="T78" fmla="*/ 938537 w 4109"/>
              <a:gd name="T79" fmla="*/ 554374 h 3722"/>
              <a:gd name="T80" fmla="*/ 832503 w 4109"/>
              <a:gd name="T81" fmla="*/ 506167 h 3722"/>
              <a:gd name="T82" fmla="*/ 734793 w 4109"/>
              <a:gd name="T83" fmla="*/ 461467 h 3722"/>
              <a:gd name="T84" fmla="*/ 625692 w 4109"/>
              <a:gd name="T85" fmla="*/ 411507 h 3722"/>
              <a:gd name="T86" fmla="*/ 525791 w 4109"/>
              <a:gd name="T87" fmla="*/ 366369 h 3722"/>
              <a:gd name="T88" fmla="*/ 413622 w 4109"/>
              <a:gd name="T89" fmla="*/ 315095 h 3722"/>
              <a:gd name="T90" fmla="*/ 328620 w 4109"/>
              <a:gd name="T91" fmla="*/ 276091 h 3722"/>
              <a:gd name="T92" fmla="*/ 237044 w 4109"/>
              <a:gd name="T93" fmla="*/ 234458 h 3722"/>
              <a:gd name="T94" fmla="*/ 174387 w 4109"/>
              <a:gd name="T95" fmla="*/ 144619 h 3722"/>
              <a:gd name="T96" fmla="*/ 237044 w 4109"/>
              <a:gd name="T97" fmla="*/ 234458 h 3722"/>
              <a:gd name="T98" fmla="*/ 1371877 w 4109"/>
              <a:gd name="T99" fmla="*/ 349715 h 3722"/>
              <a:gd name="T100" fmla="*/ 1509021 w 4109"/>
              <a:gd name="T101" fmla="*/ 668754 h 372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109" h="3722">
                <a:moveTo>
                  <a:pt x="49" y="466"/>
                </a:moveTo>
                <a:cubicBezTo>
                  <a:pt x="192" y="114"/>
                  <a:pt x="192" y="114"/>
                  <a:pt x="192" y="114"/>
                </a:cubicBezTo>
                <a:cubicBezTo>
                  <a:pt x="238" y="0"/>
                  <a:pt x="238" y="0"/>
                  <a:pt x="238" y="0"/>
                </a:cubicBezTo>
                <a:cubicBezTo>
                  <a:pt x="356" y="34"/>
                  <a:pt x="356" y="34"/>
                  <a:pt x="356" y="34"/>
                </a:cubicBezTo>
                <a:cubicBezTo>
                  <a:pt x="2884" y="760"/>
                  <a:pt x="2884" y="760"/>
                  <a:pt x="2884" y="760"/>
                </a:cubicBezTo>
                <a:cubicBezTo>
                  <a:pt x="2884" y="760"/>
                  <a:pt x="2884" y="760"/>
                  <a:pt x="2884" y="760"/>
                </a:cubicBezTo>
                <a:cubicBezTo>
                  <a:pt x="2955" y="531"/>
                  <a:pt x="2955" y="531"/>
                  <a:pt x="2955" y="531"/>
                </a:cubicBezTo>
                <a:cubicBezTo>
                  <a:pt x="3942" y="531"/>
                  <a:pt x="3942" y="531"/>
                  <a:pt x="3942" y="531"/>
                </a:cubicBezTo>
                <a:cubicBezTo>
                  <a:pt x="3942" y="2132"/>
                  <a:pt x="3942" y="2132"/>
                  <a:pt x="3942" y="2132"/>
                </a:cubicBezTo>
                <a:cubicBezTo>
                  <a:pt x="3659" y="2132"/>
                  <a:pt x="3659" y="2132"/>
                  <a:pt x="3659" y="2132"/>
                </a:cubicBezTo>
                <a:cubicBezTo>
                  <a:pt x="3659" y="2865"/>
                  <a:pt x="3659" y="2865"/>
                  <a:pt x="3659" y="2865"/>
                </a:cubicBezTo>
                <a:cubicBezTo>
                  <a:pt x="4109" y="2865"/>
                  <a:pt x="4109" y="2865"/>
                  <a:pt x="4109" y="2865"/>
                </a:cubicBezTo>
                <a:cubicBezTo>
                  <a:pt x="4109" y="3722"/>
                  <a:pt x="4109" y="3722"/>
                  <a:pt x="4109" y="3722"/>
                </a:cubicBezTo>
                <a:cubicBezTo>
                  <a:pt x="2520" y="3722"/>
                  <a:pt x="2520" y="3722"/>
                  <a:pt x="2520" y="3722"/>
                </a:cubicBezTo>
                <a:cubicBezTo>
                  <a:pt x="2520" y="2865"/>
                  <a:pt x="2520" y="2865"/>
                  <a:pt x="2520" y="2865"/>
                </a:cubicBezTo>
                <a:cubicBezTo>
                  <a:pt x="2931" y="2865"/>
                  <a:pt x="2931" y="2865"/>
                  <a:pt x="2931" y="2865"/>
                </a:cubicBezTo>
                <a:cubicBezTo>
                  <a:pt x="2931" y="2132"/>
                  <a:pt x="2931" y="2132"/>
                  <a:pt x="2931" y="2132"/>
                </a:cubicBezTo>
                <a:cubicBezTo>
                  <a:pt x="2582" y="2132"/>
                  <a:pt x="2582" y="2132"/>
                  <a:pt x="2582" y="2132"/>
                </a:cubicBezTo>
                <a:cubicBezTo>
                  <a:pt x="2582" y="1765"/>
                  <a:pt x="2582" y="1765"/>
                  <a:pt x="2582" y="1765"/>
                </a:cubicBezTo>
                <a:cubicBezTo>
                  <a:pt x="2526" y="1740"/>
                  <a:pt x="2526" y="1740"/>
                  <a:pt x="2526" y="1740"/>
                </a:cubicBezTo>
                <a:cubicBezTo>
                  <a:pt x="932" y="1012"/>
                  <a:pt x="932" y="1012"/>
                  <a:pt x="932" y="1012"/>
                </a:cubicBezTo>
                <a:cubicBezTo>
                  <a:pt x="932" y="1523"/>
                  <a:pt x="932" y="1523"/>
                  <a:pt x="932" y="1523"/>
                </a:cubicBezTo>
                <a:cubicBezTo>
                  <a:pt x="1018" y="1523"/>
                  <a:pt x="1018" y="1523"/>
                  <a:pt x="1018" y="1523"/>
                </a:cubicBezTo>
                <a:cubicBezTo>
                  <a:pt x="1018" y="1924"/>
                  <a:pt x="1018" y="1924"/>
                  <a:pt x="1018" y="1924"/>
                </a:cubicBezTo>
                <a:cubicBezTo>
                  <a:pt x="920" y="1924"/>
                  <a:pt x="920" y="1924"/>
                  <a:pt x="920" y="1924"/>
                </a:cubicBezTo>
                <a:cubicBezTo>
                  <a:pt x="920" y="1951"/>
                  <a:pt x="920" y="1951"/>
                  <a:pt x="920" y="1951"/>
                </a:cubicBezTo>
                <a:cubicBezTo>
                  <a:pt x="1080" y="2107"/>
                  <a:pt x="1080" y="2107"/>
                  <a:pt x="1080" y="2107"/>
                </a:cubicBezTo>
                <a:cubicBezTo>
                  <a:pt x="1101" y="2219"/>
                  <a:pt x="1066" y="2307"/>
                  <a:pt x="1009" y="2361"/>
                </a:cubicBezTo>
                <a:cubicBezTo>
                  <a:pt x="1200" y="2551"/>
                  <a:pt x="1200" y="2551"/>
                  <a:pt x="1200" y="2551"/>
                </a:cubicBezTo>
                <a:cubicBezTo>
                  <a:pt x="1435" y="2551"/>
                  <a:pt x="1435" y="2551"/>
                  <a:pt x="1435" y="2551"/>
                </a:cubicBezTo>
                <a:cubicBezTo>
                  <a:pt x="1435" y="2977"/>
                  <a:pt x="1435" y="2898"/>
                  <a:pt x="1435" y="3284"/>
                </a:cubicBezTo>
                <a:cubicBezTo>
                  <a:pt x="296" y="3284"/>
                  <a:pt x="296" y="3284"/>
                  <a:pt x="296" y="3284"/>
                </a:cubicBezTo>
                <a:cubicBezTo>
                  <a:pt x="296" y="2551"/>
                  <a:pt x="296" y="2551"/>
                  <a:pt x="296" y="2551"/>
                </a:cubicBezTo>
                <a:cubicBezTo>
                  <a:pt x="492" y="2551"/>
                  <a:pt x="492" y="2551"/>
                  <a:pt x="492" y="2551"/>
                </a:cubicBezTo>
                <a:cubicBezTo>
                  <a:pt x="703" y="2340"/>
                  <a:pt x="703" y="2340"/>
                  <a:pt x="703" y="2340"/>
                </a:cubicBezTo>
                <a:cubicBezTo>
                  <a:pt x="689" y="2323"/>
                  <a:pt x="676" y="2304"/>
                  <a:pt x="665" y="2281"/>
                </a:cubicBezTo>
                <a:cubicBezTo>
                  <a:pt x="645" y="2245"/>
                  <a:pt x="625" y="2209"/>
                  <a:pt x="605" y="2172"/>
                </a:cubicBezTo>
                <a:cubicBezTo>
                  <a:pt x="621" y="2157"/>
                  <a:pt x="638" y="2141"/>
                  <a:pt x="654" y="2126"/>
                </a:cubicBezTo>
                <a:cubicBezTo>
                  <a:pt x="705" y="2188"/>
                  <a:pt x="757" y="2224"/>
                  <a:pt x="802" y="2242"/>
                </a:cubicBezTo>
                <a:cubicBezTo>
                  <a:pt x="809" y="2234"/>
                  <a:pt x="809" y="2234"/>
                  <a:pt x="809" y="2234"/>
                </a:cubicBezTo>
                <a:cubicBezTo>
                  <a:pt x="846" y="2198"/>
                  <a:pt x="846" y="2198"/>
                  <a:pt x="846" y="2198"/>
                </a:cubicBezTo>
                <a:cubicBezTo>
                  <a:pt x="883" y="2234"/>
                  <a:pt x="883" y="2234"/>
                  <a:pt x="883" y="2234"/>
                </a:cubicBezTo>
                <a:cubicBezTo>
                  <a:pt x="896" y="2248"/>
                  <a:pt x="896" y="2248"/>
                  <a:pt x="896" y="2248"/>
                </a:cubicBezTo>
                <a:cubicBezTo>
                  <a:pt x="952" y="2225"/>
                  <a:pt x="940" y="2141"/>
                  <a:pt x="773" y="2063"/>
                </a:cubicBezTo>
                <a:cubicBezTo>
                  <a:pt x="773" y="1924"/>
                  <a:pt x="773" y="1924"/>
                  <a:pt x="773" y="1924"/>
                </a:cubicBezTo>
                <a:cubicBezTo>
                  <a:pt x="661" y="1924"/>
                  <a:pt x="661" y="1924"/>
                  <a:pt x="661" y="1924"/>
                </a:cubicBezTo>
                <a:cubicBezTo>
                  <a:pt x="661" y="1523"/>
                  <a:pt x="661" y="1523"/>
                  <a:pt x="661" y="1523"/>
                </a:cubicBezTo>
                <a:cubicBezTo>
                  <a:pt x="732" y="1523"/>
                  <a:pt x="732" y="1523"/>
                  <a:pt x="732" y="1523"/>
                </a:cubicBezTo>
                <a:cubicBezTo>
                  <a:pt x="732" y="920"/>
                  <a:pt x="732" y="920"/>
                  <a:pt x="732" y="920"/>
                </a:cubicBezTo>
                <a:cubicBezTo>
                  <a:pt x="119" y="641"/>
                  <a:pt x="119" y="641"/>
                  <a:pt x="119" y="641"/>
                </a:cubicBezTo>
                <a:cubicBezTo>
                  <a:pt x="0" y="587"/>
                  <a:pt x="0" y="587"/>
                  <a:pt x="0" y="587"/>
                </a:cubicBezTo>
                <a:cubicBezTo>
                  <a:pt x="49" y="466"/>
                  <a:pt x="49" y="466"/>
                  <a:pt x="49" y="466"/>
                </a:cubicBezTo>
                <a:close/>
                <a:moveTo>
                  <a:pt x="916" y="2412"/>
                </a:moveTo>
                <a:cubicBezTo>
                  <a:pt x="873" y="2423"/>
                  <a:pt x="828" y="2420"/>
                  <a:pt x="785" y="2403"/>
                </a:cubicBezTo>
                <a:cubicBezTo>
                  <a:pt x="627" y="2551"/>
                  <a:pt x="627" y="2551"/>
                  <a:pt x="627" y="2551"/>
                </a:cubicBezTo>
                <a:cubicBezTo>
                  <a:pt x="1064" y="2551"/>
                  <a:pt x="1064" y="2551"/>
                  <a:pt x="1064" y="2551"/>
                </a:cubicBezTo>
                <a:cubicBezTo>
                  <a:pt x="916" y="2412"/>
                  <a:pt x="916" y="2412"/>
                  <a:pt x="916" y="2412"/>
                </a:cubicBezTo>
                <a:close/>
                <a:moveTo>
                  <a:pt x="641" y="400"/>
                </a:moveTo>
                <a:cubicBezTo>
                  <a:pt x="669" y="487"/>
                  <a:pt x="669" y="487"/>
                  <a:pt x="669" y="487"/>
                </a:cubicBezTo>
                <a:cubicBezTo>
                  <a:pt x="703" y="418"/>
                  <a:pt x="703" y="418"/>
                  <a:pt x="703" y="418"/>
                </a:cubicBezTo>
                <a:cubicBezTo>
                  <a:pt x="641" y="400"/>
                  <a:pt x="641" y="400"/>
                  <a:pt x="641" y="400"/>
                </a:cubicBezTo>
                <a:close/>
                <a:moveTo>
                  <a:pt x="974" y="495"/>
                </a:moveTo>
                <a:cubicBezTo>
                  <a:pt x="1104" y="725"/>
                  <a:pt x="1104" y="725"/>
                  <a:pt x="1104" y="725"/>
                </a:cubicBezTo>
                <a:cubicBezTo>
                  <a:pt x="1191" y="557"/>
                  <a:pt x="1191" y="557"/>
                  <a:pt x="1191" y="557"/>
                </a:cubicBezTo>
                <a:cubicBezTo>
                  <a:pt x="974" y="495"/>
                  <a:pt x="974" y="495"/>
                  <a:pt x="974" y="495"/>
                </a:cubicBezTo>
                <a:close/>
                <a:moveTo>
                  <a:pt x="1427" y="625"/>
                </a:moveTo>
                <a:cubicBezTo>
                  <a:pt x="1578" y="937"/>
                  <a:pt x="1578" y="937"/>
                  <a:pt x="1578" y="937"/>
                </a:cubicBezTo>
                <a:cubicBezTo>
                  <a:pt x="1681" y="698"/>
                  <a:pt x="1681" y="698"/>
                  <a:pt x="1681" y="698"/>
                </a:cubicBezTo>
                <a:cubicBezTo>
                  <a:pt x="1427" y="625"/>
                  <a:pt x="1427" y="625"/>
                  <a:pt x="1427" y="625"/>
                </a:cubicBezTo>
                <a:close/>
                <a:moveTo>
                  <a:pt x="1891" y="759"/>
                </a:moveTo>
                <a:cubicBezTo>
                  <a:pt x="2045" y="1150"/>
                  <a:pt x="2045" y="1150"/>
                  <a:pt x="2045" y="1150"/>
                </a:cubicBezTo>
                <a:cubicBezTo>
                  <a:pt x="2184" y="842"/>
                  <a:pt x="2184" y="842"/>
                  <a:pt x="2184" y="842"/>
                </a:cubicBezTo>
                <a:cubicBezTo>
                  <a:pt x="1891" y="759"/>
                  <a:pt x="1891" y="759"/>
                  <a:pt x="1891" y="759"/>
                </a:cubicBezTo>
                <a:close/>
                <a:moveTo>
                  <a:pt x="2389" y="901"/>
                </a:moveTo>
                <a:cubicBezTo>
                  <a:pt x="2539" y="1338"/>
                  <a:pt x="2539" y="1338"/>
                  <a:pt x="2539" y="1338"/>
                </a:cubicBezTo>
                <a:cubicBezTo>
                  <a:pt x="2669" y="981"/>
                  <a:pt x="2669" y="981"/>
                  <a:pt x="2669" y="981"/>
                </a:cubicBezTo>
                <a:cubicBezTo>
                  <a:pt x="2389" y="901"/>
                  <a:pt x="2389" y="901"/>
                  <a:pt x="2389" y="901"/>
                </a:cubicBezTo>
                <a:close/>
                <a:moveTo>
                  <a:pt x="2412" y="1389"/>
                </a:moveTo>
                <a:cubicBezTo>
                  <a:pt x="2272" y="979"/>
                  <a:pt x="2272" y="979"/>
                  <a:pt x="2272" y="979"/>
                </a:cubicBezTo>
                <a:cubicBezTo>
                  <a:pt x="2142" y="1265"/>
                  <a:pt x="2142" y="1265"/>
                  <a:pt x="2142" y="1265"/>
                </a:cubicBezTo>
                <a:cubicBezTo>
                  <a:pt x="2412" y="1389"/>
                  <a:pt x="2412" y="1389"/>
                  <a:pt x="2412" y="1389"/>
                </a:cubicBezTo>
                <a:close/>
                <a:moveTo>
                  <a:pt x="1900" y="1155"/>
                </a:moveTo>
                <a:cubicBezTo>
                  <a:pt x="1773" y="830"/>
                  <a:pt x="1773" y="830"/>
                  <a:pt x="1773" y="830"/>
                </a:cubicBezTo>
                <a:cubicBezTo>
                  <a:pt x="1677" y="1053"/>
                  <a:pt x="1677" y="1053"/>
                  <a:pt x="1677" y="1053"/>
                </a:cubicBezTo>
                <a:cubicBezTo>
                  <a:pt x="1900" y="1155"/>
                  <a:pt x="1900" y="1155"/>
                  <a:pt x="1900" y="1155"/>
                </a:cubicBezTo>
                <a:close/>
                <a:moveTo>
                  <a:pt x="1428" y="939"/>
                </a:moveTo>
                <a:cubicBezTo>
                  <a:pt x="1292" y="658"/>
                  <a:pt x="1292" y="658"/>
                  <a:pt x="1292" y="658"/>
                </a:cubicBezTo>
                <a:cubicBezTo>
                  <a:pt x="1200" y="836"/>
                  <a:pt x="1200" y="836"/>
                  <a:pt x="1200" y="836"/>
                </a:cubicBezTo>
                <a:cubicBezTo>
                  <a:pt x="1428" y="939"/>
                  <a:pt x="1428" y="939"/>
                  <a:pt x="1428" y="939"/>
                </a:cubicBezTo>
                <a:close/>
                <a:moveTo>
                  <a:pt x="944" y="719"/>
                </a:moveTo>
                <a:cubicBezTo>
                  <a:pt x="817" y="495"/>
                  <a:pt x="817" y="495"/>
                  <a:pt x="817" y="495"/>
                </a:cubicBezTo>
                <a:cubicBezTo>
                  <a:pt x="750" y="630"/>
                  <a:pt x="750" y="630"/>
                  <a:pt x="750" y="630"/>
                </a:cubicBezTo>
                <a:cubicBezTo>
                  <a:pt x="944" y="719"/>
                  <a:pt x="944" y="719"/>
                  <a:pt x="944" y="719"/>
                </a:cubicBezTo>
                <a:close/>
                <a:moveTo>
                  <a:pt x="541" y="535"/>
                </a:moveTo>
                <a:cubicBezTo>
                  <a:pt x="483" y="354"/>
                  <a:pt x="483" y="354"/>
                  <a:pt x="483" y="354"/>
                </a:cubicBezTo>
                <a:cubicBezTo>
                  <a:pt x="398" y="330"/>
                  <a:pt x="398" y="330"/>
                  <a:pt x="398" y="330"/>
                </a:cubicBezTo>
                <a:cubicBezTo>
                  <a:pt x="351" y="447"/>
                  <a:pt x="351" y="447"/>
                  <a:pt x="351" y="447"/>
                </a:cubicBezTo>
                <a:cubicBezTo>
                  <a:pt x="541" y="535"/>
                  <a:pt x="541" y="535"/>
                  <a:pt x="541" y="535"/>
                </a:cubicBezTo>
                <a:close/>
                <a:moveTo>
                  <a:pt x="3444" y="798"/>
                </a:moveTo>
                <a:cubicBezTo>
                  <a:pt x="3131" y="798"/>
                  <a:pt x="3131" y="798"/>
                  <a:pt x="3131" y="798"/>
                </a:cubicBezTo>
                <a:cubicBezTo>
                  <a:pt x="2908" y="1526"/>
                  <a:pt x="2908" y="1526"/>
                  <a:pt x="2908" y="1526"/>
                </a:cubicBezTo>
                <a:cubicBezTo>
                  <a:pt x="3444" y="1526"/>
                  <a:pt x="3444" y="1526"/>
                  <a:pt x="3444" y="1526"/>
                </a:cubicBezTo>
                <a:lnTo>
                  <a:pt x="3444" y="7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91416" tIns="45708" rIns="91416" bIns="45708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KSO_Shape"/>
          <p:cNvSpPr>
            <a:spLocks/>
          </p:cNvSpPr>
          <p:nvPr/>
        </p:nvSpPr>
        <p:spPr bwMode="auto">
          <a:xfrm>
            <a:off x="2992285" y="2831279"/>
            <a:ext cx="443353" cy="438919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91416" tIns="45708" rIns="91416" bIns="4570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KSO_Shape"/>
          <p:cNvSpPr>
            <a:spLocks/>
          </p:cNvSpPr>
          <p:nvPr/>
        </p:nvSpPr>
        <p:spPr bwMode="auto">
          <a:xfrm>
            <a:off x="5620355" y="2838054"/>
            <a:ext cx="456513" cy="394884"/>
          </a:xfrm>
          <a:custGeom>
            <a:avLst/>
            <a:gdLst>
              <a:gd name="T0" fmla="*/ 560552 w 2209800"/>
              <a:gd name="T1" fmla="*/ 1213314 h 1909762"/>
              <a:gd name="T2" fmla="*/ 598050 w 2209800"/>
              <a:gd name="T3" fmla="*/ 1325500 h 1909762"/>
              <a:gd name="T4" fmla="*/ 728061 w 2209800"/>
              <a:gd name="T5" fmla="*/ 1513203 h 1909762"/>
              <a:gd name="T6" fmla="*/ 713281 w 2209800"/>
              <a:gd name="T7" fmla="*/ 1632503 h 1909762"/>
              <a:gd name="T8" fmla="*/ 275897 w 2209800"/>
              <a:gd name="T9" fmla="*/ 1619642 h 1909762"/>
              <a:gd name="T10" fmla="*/ 306552 w 2209800"/>
              <a:gd name="T11" fmla="*/ 1501711 h 1909762"/>
              <a:gd name="T12" fmla="*/ 420141 w 2209800"/>
              <a:gd name="T13" fmla="*/ 1293760 h 1909762"/>
              <a:gd name="T14" fmla="*/ 479534 w 2209800"/>
              <a:gd name="T15" fmla="*/ 1201822 h 1909762"/>
              <a:gd name="T16" fmla="*/ 1461048 w 2209800"/>
              <a:gd name="T17" fmla="*/ 1225623 h 1909762"/>
              <a:gd name="T18" fmla="*/ 1472270 w 2209800"/>
              <a:gd name="T19" fmla="*/ 1355593 h 1909762"/>
              <a:gd name="T20" fmla="*/ 1624725 w 2209800"/>
              <a:gd name="T21" fmla="*/ 1534815 h 1909762"/>
              <a:gd name="T22" fmla="*/ 1512778 w 2209800"/>
              <a:gd name="T23" fmla="*/ 1640980 h 1909762"/>
              <a:gd name="T24" fmla="*/ 1153675 w 2209800"/>
              <a:gd name="T25" fmla="*/ 1606778 h 1909762"/>
              <a:gd name="T26" fmla="*/ 1340617 w 2209800"/>
              <a:gd name="T27" fmla="*/ 1434123 h 1909762"/>
              <a:gd name="T28" fmla="*/ 1309688 w 2209800"/>
              <a:gd name="T29" fmla="*/ 1259826 h 1909762"/>
              <a:gd name="T30" fmla="*/ 1389884 w 2209800"/>
              <a:gd name="T31" fmla="*/ 1191968 h 1909762"/>
              <a:gd name="T32" fmla="*/ 1161961 w 2209800"/>
              <a:gd name="T33" fmla="*/ 1129330 h 1909762"/>
              <a:gd name="T34" fmla="*/ 968402 w 2209800"/>
              <a:gd name="T35" fmla="*/ 1116438 h 1909762"/>
              <a:gd name="T36" fmla="*/ 743039 w 2209800"/>
              <a:gd name="T37" fmla="*/ 1129330 h 1909762"/>
              <a:gd name="T38" fmla="*/ 1141673 w 2209800"/>
              <a:gd name="T39" fmla="*/ 962010 h 1909762"/>
              <a:gd name="T40" fmla="*/ 1232147 w 2209800"/>
              <a:gd name="T41" fmla="*/ 970512 h 1909762"/>
              <a:gd name="T42" fmla="*/ 936598 w 2209800"/>
              <a:gd name="T43" fmla="*/ 1084620 h 1909762"/>
              <a:gd name="T44" fmla="*/ 769359 w 2209800"/>
              <a:gd name="T45" fmla="*/ 1025920 h 1909762"/>
              <a:gd name="T46" fmla="*/ 1219809 w 2209800"/>
              <a:gd name="T47" fmla="*/ 856131 h 1909762"/>
              <a:gd name="T48" fmla="*/ 803903 w 2209800"/>
              <a:gd name="T49" fmla="*/ 848725 h 1909762"/>
              <a:gd name="T50" fmla="*/ 672578 w 2209800"/>
              <a:gd name="T51" fmla="*/ 921963 h 1909762"/>
              <a:gd name="T52" fmla="*/ 1080809 w 2209800"/>
              <a:gd name="T53" fmla="*/ 704446 h 1909762"/>
              <a:gd name="T54" fmla="*/ 837900 w 2209800"/>
              <a:gd name="T55" fmla="*/ 685794 h 1909762"/>
              <a:gd name="T56" fmla="*/ 831046 w 2209800"/>
              <a:gd name="T57" fmla="*/ 695119 h 1909762"/>
              <a:gd name="T58" fmla="*/ 923165 w 2209800"/>
              <a:gd name="T59" fmla="*/ 663027 h 1909762"/>
              <a:gd name="T60" fmla="*/ 977723 w 2209800"/>
              <a:gd name="T61" fmla="*/ 614751 h 1909762"/>
              <a:gd name="T62" fmla="*/ 1241195 w 2209800"/>
              <a:gd name="T63" fmla="*/ 785911 h 1909762"/>
              <a:gd name="T64" fmla="*/ 1272449 w 2209800"/>
              <a:gd name="T65" fmla="*/ 1016320 h 1909762"/>
              <a:gd name="T66" fmla="*/ 1026798 w 2209800"/>
              <a:gd name="T67" fmla="*/ 1262637 h 1909762"/>
              <a:gd name="T68" fmla="*/ 796227 w 2209800"/>
              <a:gd name="T69" fmla="*/ 1231368 h 1909762"/>
              <a:gd name="T70" fmla="*/ 625148 w 2209800"/>
              <a:gd name="T71" fmla="*/ 967769 h 1909762"/>
              <a:gd name="T72" fmla="*/ 720558 w 2209800"/>
              <a:gd name="T73" fmla="*/ 709932 h 1909762"/>
              <a:gd name="T74" fmla="*/ 925129 w 2209800"/>
              <a:gd name="T75" fmla="*/ 582149 h 1909762"/>
              <a:gd name="T76" fmla="*/ 320145 w 2209800"/>
              <a:gd name="T77" fmla="*/ 498386 h 1909762"/>
              <a:gd name="T78" fmla="*/ 302618 w 2209800"/>
              <a:gd name="T79" fmla="*/ 639642 h 1909762"/>
              <a:gd name="T80" fmla="*/ 480081 w 2209800"/>
              <a:gd name="T81" fmla="*/ 830544 h 1909762"/>
              <a:gd name="T82" fmla="*/ 187048 w 2209800"/>
              <a:gd name="T83" fmla="*/ 897195 h 1909762"/>
              <a:gd name="T84" fmla="*/ 4108 w 2209800"/>
              <a:gd name="T85" fmla="*/ 813813 h 1909762"/>
              <a:gd name="T86" fmla="*/ 171985 w 2209800"/>
              <a:gd name="T87" fmla="*/ 627573 h 1909762"/>
              <a:gd name="T88" fmla="*/ 165960 w 2209800"/>
              <a:gd name="T89" fmla="*/ 489883 h 1909762"/>
              <a:gd name="T90" fmla="*/ 1673171 w 2209800"/>
              <a:gd name="T91" fmla="*/ 441337 h 1909762"/>
              <a:gd name="T92" fmla="*/ 1750356 w 2209800"/>
              <a:gd name="T93" fmla="*/ 513574 h 1909762"/>
              <a:gd name="T94" fmla="*/ 1738039 w 2209800"/>
              <a:gd name="T95" fmla="*/ 692248 h 1909762"/>
              <a:gd name="T96" fmla="*/ 1904727 w 2209800"/>
              <a:gd name="T97" fmla="*/ 857515 h 1909762"/>
              <a:gd name="T98" fmla="*/ 1535770 w 2209800"/>
              <a:gd name="T99" fmla="*/ 889528 h 1909762"/>
              <a:gd name="T100" fmla="*/ 1433951 w 2209800"/>
              <a:gd name="T101" fmla="*/ 784185 h 1909762"/>
              <a:gd name="T102" fmla="*/ 1586405 w 2209800"/>
              <a:gd name="T103" fmla="*/ 604689 h 1909762"/>
              <a:gd name="T104" fmla="*/ 1597353 w 2209800"/>
              <a:gd name="T105" fmla="*/ 474993 h 1909762"/>
              <a:gd name="T106" fmla="*/ 983275 w 2209800"/>
              <a:gd name="T107" fmla="*/ 6294 h 1909762"/>
              <a:gd name="T108" fmla="*/ 1042362 w 2209800"/>
              <a:gd name="T109" fmla="*/ 98230 h 1909762"/>
              <a:gd name="T110" fmla="*/ 1155885 w 2209800"/>
              <a:gd name="T111" fmla="*/ 305908 h 1909762"/>
              <a:gd name="T112" fmla="*/ 1186797 w 2209800"/>
              <a:gd name="T113" fmla="*/ 424386 h 1909762"/>
              <a:gd name="T114" fmla="*/ 739541 w 2209800"/>
              <a:gd name="T115" fmla="*/ 434236 h 1909762"/>
              <a:gd name="T116" fmla="*/ 737625 w 2209800"/>
              <a:gd name="T117" fmla="*/ 314664 h 1909762"/>
              <a:gd name="T118" fmla="*/ 864006 w 2209800"/>
              <a:gd name="T119" fmla="*/ 123129 h 1909762"/>
              <a:gd name="T120" fmla="*/ 905586 w 2209800"/>
              <a:gd name="T121" fmla="*/ 15049 h 19097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209800" h="1909762">
                <a:moveTo>
                  <a:pt x="815082" y="1457325"/>
                </a:moveTo>
                <a:lnTo>
                  <a:pt x="868363" y="1495938"/>
                </a:lnTo>
                <a:lnTo>
                  <a:pt x="803848" y="1582738"/>
                </a:lnTo>
                <a:lnTo>
                  <a:pt x="750888" y="1543487"/>
                </a:lnTo>
                <a:lnTo>
                  <a:pt x="815082" y="1457325"/>
                </a:lnTo>
                <a:close/>
                <a:moveTo>
                  <a:pt x="1395270" y="1454150"/>
                </a:moveTo>
                <a:lnTo>
                  <a:pt x="1458913" y="1539438"/>
                </a:lnTo>
                <a:lnTo>
                  <a:pt x="1406669" y="1577975"/>
                </a:lnTo>
                <a:lnTo>
                  <a:pt x="1343025" y="1492688"/>
                </a:lnTo>
                <a:lnTo>
                  <a:pt x="1395270" y="1454150"/>
                </a:lnTo>
                <a:close/>
                <a:moveTo>
                  <a:pt x="586740" y="1385887"/>
                </a:moveTo>
                <a:lnTo>
                  <a:pt x="592138" y="1385887"/>
                </a:lnTo>
                <a:lnTo>
                  <a:pt x="597535" y="1385887"/>
                </a:lnTo>
                <a:lnTo>
                  <a:pt x="602615" y="1386521"/>
                </a:lnTo>
                <a:lnTo>
                  <a:pt x="608013" y="1386838"/>
                </a:lnTo>
                <a:lnTo>
                  <a:pt x="613410" y="1388107"/>
                </a:lnTo>
                <a:lnTo>
                  <a:pt x="618173" y="1389692"/>
                </a:lnTo>
                <a:lnTo>
                  <a:pt x="623253" y="1391278"/>
                </a:lnTo>
                <a:lnTo>
                  <a:pt x="628015" y="1392863"/>
                </a:lnTo>
                <a:lnTo>
                  <a:pt x="632778" y="1395083"/>
                </a:lnTo>
                <a:lnTo>
                  <a:pt x="637540" y="1397620"/>
                </a:lnTo>
                <a:lnTo>
                  <a:pt x="641985" y="1400157"/>
                </a:lnTo>
                <a:lnTo>
                  <a:pt x="646430" y="1403011"/>
                </a:lnTo>
                <a:lnTo>
                  <a:pt x="650240" y="1406182"/>
                </a:lnTo>
                <a:lnTo>
                  <a:pt x="654685" y="1409671"/>
                </a:lnTo>
                <a:lnTo>
                  <a:pt x="658813" y="1413159"/>
                </a:lnTo>
                <a:lnTo>
                  <a:pt x="662623" y="1416964"/>
                </a:lnTo>
                <a:lnTo>
                  <a:pt x="666115" y="1420770"/>
                </a:lnTo>
                <a:lnTo>
                  <a:pt x="669608" y="1425209"/>
                </a:lnTo>
                <a:lnTo>
                  <a:pt x="672783" y="1429332"/>
                </a:lnTo>
                <a:lnTo>
                  <a:pt x="675958" y="1433771"/>
                </a:lnTo>
                <a:lnTo>
                  <a:pt x="678815" y="1438528"/>
                </a:lnTo>
                <a:lnTo>
                  <a:pt x="681355" y="1443602"/>
                </a:lnTo>
                <a:lnTo>
                  <a:pt x="684213" y="1448676"/>
                </a:lnTo>
                <a:lnTo>
                  <a:pt x="686118" y="1453749"/>
                </a:lnTo>
                <a:lnTo>
                  <a:pt x="688658" y="1458824"/>
                </a:lnTo>
                <a:lnTo>
                  <a:pt x="690245" y="1464532"/>
                </a:lnTo>
                <a:lnTo>
                  <a:pt x="692150" y="1469923"/>
                </a:lnTo>
                <a:lnTo>
                  <a:pt x="693420" y="1475631"/>
                </a:lnTo>
                <a:lnTo>
                  <a:pt x="694373" y="1481339"/>
                </a:lnTo>
                <a:lnTo>
                  <a:pt x="695643" y="1487047"/>
                </a:lnTo>
                <a:lnTo>
                  <a:pt x="695960" y="1493389"/>
                </a:lnTo>
                <a:lnTo>
                  <a:pt x="696595" y="1499415"/>
                </a:lnTo>
                <a:lnTo>
                  <a:pt x="696913" y="1505757"/>
                </a:lnTo>
                <a:lnTo>
                  <a:pt x="696595" y="1513051"/>
                </a:lnTo>
                <a:lnTo>
                  <a:pt x="695960" y="1520661"/>
                </a:lnTo>
                <a:lnTo>
                  <a:pt x="695008" y="1528589"/>
                </a:lnTo>
                <a:lnTo>
                  <a:pt x="693738" y="1536200"/>
                </a:lnTo>
                <a:lnTo>
                  <a:pt x="692150" y="1544128"/>
                </a:lnTo>
                <a:lnTo>
                  <a:pt x="690245" y="1552056"/>
                </a:lnTo>
                <a:lnTo>
                  <a:pt x="687705" y="1559984"/>
                </a:lnTo>
                <a:lnTo>
                  <a:pt x="685165" y="1567912"/>
                </a:lnTo>
                <a:lnTo>
                  <a:pt x="682308" y="1575522"/>
                </a:lnTo>
                <a:lnTo>
                  <a:pt x="679133" y="1583133"/>
                </a:lnTo>
                <a:lnTo>
                  <a:pt x="675640" y="1590744"/>
                </a:lnTo>
                <a:lnTo>
                  <a:pt x="672148" y="1598038"/>
                </a:lnTo>
                <a:lnTo>
                  <a:pt x="667703" y="1605014"/>
                </a:lnTo>
                <a:lnTo>
                  <a:pt x="663893" y="1611674"/>
                </a:lnTo>
                <a:lnTo>
                  <a:pt x="659130" y="1618650"/>
                </a:lnTo>
                <a:lnTo>
                  <a:pt x="654368" y="1624675"/>
                </a:lnTo>
                <a:lnTo>
                  <a:pt x="654368" y="1666535"/>
                </a:lnTo>
                <a:lnTo>
                  <a:pt x="677545" y="1676999"/>
                </a:lnTo>
                <a:lnTo>
                  <a:pt x="701675" y="1687147"/>
                </a:lnTo>
                <a:lnTo>
                  <a:pt x="749618" y="1706808"/>
                </a:lnTo>
                <a:lnTo>
                  <a:pt x="793116" y="1724567"/>
                </a:lnTo>
                <a:lnTo>
                  <a:pt x="812166" y="1732812"/>
                </a:lnTo>
                <a:lnTo>
                  <a:pt x="828358" y="1740422"/>
                </a:lnTo>
                <a:lnTo>
                  <a:pt x="831851" y="1742325"/>
                </a:lnTo>
                <a:lnTo>
                  <a:pt x="835343" y="1744545"/>
                </a:lnTo>
                <a:lnTo>
                  <a:pt x="838518" y="1747399"/>
                </a:lnTo>
                <a:lnTo>
                  <a:pt x="841376" y="1750253"/>
                </a:lnTo>
                <a:lnTo>
                  <a:pt x="844551" y="1753741"/>
                </a:lnTo>
                <a:lnTo>
                  <a:pt x="846773" y="1757230"/>
                </a:lnTo>
                <a:lnTo>
                  <a:pt x="849313" y="1761352"/>
                </a:lnTo>
                <a:lnTo>
                  <a:pt x="851536" y="1765158"/>
                </a:lnTo>
                <a:lnTo>
                  <a:pt x="855981" y="1774037"/>
                </a:lnTo>
                <a:lnTo>
                  <a:pt x="859156" y="1783550"/>
                </a:lnTo>
                <a:lnTo>
                  <a:pt x="862013" y="1793381"/>
                </a:lnTo>
                <a:lnTo>
                  <a:pt x="864553" y="1803211"/>
                </a:lnTo>
                <a:lnTo>
                  <a:pt x="866458" y="1813359"/>
                </a:lnTo>
                <a:lnTo>
                  <a:pt x="868046" y="1823190"/>
                </a:lnTo>
                <a:lnTo>
                  <a:pt x="869316" y="1832703"/>
                </a:lnTo>
                <a:lnTo>
                  <a:pt x="870268" y="1841899"/>
                </a:lnTo>
                <a:lnTo>
                  <a:pt x="871221" y="1856804"/>
                </a:lnTo>
                <a:lnTo>
                  <a:pt x="871538" y="1866952"/>
                </a:lnTo>
                <a:lnTo>
                  <a:pt x="871221" y="1868537"/>
                </a:lnTo>
                <a:lnTo>
                  <a:pt x="870268" y="1870440"/>
                </a:lnTo>
                <a:lnTo>
                  <a:pt x="869633" y="1872025"/>
                </a:lnTo>
                <a:lnTo>
                  <a:pt x="868046" y="1873928"/>
                </a:lnTo>
                <a:lnTo>
                  <a:pt x="866141" y="1876148"/>
                </a:lnTo>
                <a:lnTo>
                  <a:pt x="863283" y="1878051"/>
                </a:lnTo>
                <a:lnTo>
                  <a:pt x="860426" y="1879636"/>
                </a:lnTo>
                <a:lnTo>
                  <a:pt x="856933" y="1881539"/>
                </a:lnTo>
                <a:lnTo>
                  <a:pt x="849313" y="1885027"/>
                </a:lnTo>
                <a:lnTo>
                  <a:pt x="839471" y="1888515"/>
                </a:lnTo>
                <a:lnTo>
                  <a:pt x="827406" y="1892004"/>
                </a:lnTo>
                <a:lnTo>
                  <a:pt x="814071" y="1895175"/>
                </a:lnTo>
                <a:lnTo>
                  <a:pt x="798513" y="1898346"/>
                </a:lnTo>
                <a:lnTo>
                  <a:pt x="781051" y="1901200"/>
                </a:lnTo>
                <a:lnTo>
                  <a:pt x="762318" y="1903420"/>
                </a:lnTo>
                <a:lnTo>
                  <a:pt x="741045" y="1905640"/>
                </a:lnTo>
                <a:lnTo>
                  <a:pt x="717550" y="1907542"/>
                </a:lnTo>
                <a:lnTo>
                  <a:pt x="692785" y="1908494"/>
                </a:lnTo>
                <a:lnTo>
                  <a:pt x="666115" y="1909445"/>
                </a:lnTo>
                <a:lnTo>
                  <a:pt x="637540" y="1909762"/>
                </a:lnTo>
                <a:lnTo>
                  <a:pt x="529908" y="1909762"/>
                </a:lnTo>
                <a:lnTo>
                  <a:pt x="529590" y="1909445"/>
                </a:lnTo>
                <a:lnTo>
                  <a:pt x="503238" y="1909128"/>
                </a:lnTo>
                <a:lnTo>
                  <a:pt x="477838" y="1907860"/>
                </a:lnTo>
                <a:lnTo>
                  <a:pt x="455295" y="1906591"/>
                </a:lnTo>
                <a:lnTo>
                  <a:pt x="434023" y="1904688"/>
                </a:lnTo>
                <a:lnTo>
                  <a:pt x="414338" y="1902469"/>
                </a:lnTo>
                <a:lnTo>
                  <a:pt x="396558" y="1899932"/>
                </a:lnTo>
                <a:lnTo>
                  <a:pt x="380365" y="1897395"/>
                </a:lnTo>
                <a:lnTo>
                  <a:pt x="366078" y="1894541"/>
                </a:lnTo>
                <a:lnTo>
                  <a:pt x="353695" y="1891370"/>
                </a:lnTo>
                <a:lnTo>
                  <a:pt x="342583" y="1887881"/>
                </a:lnTo>
                <a:lnTo>
                  <a:pt x="333693" y="1884393"/>
                </a:lnTo>
                <a:lnTo>
                  <a:pt x="326073" y="1880588"/>
                </a:lnTo>
                <a:lnTo>
                  <a:pt x="320040" y="1877099"/>
                </a:lnTo>
                <a:lnTo>
                  <a:pt x="317818" y="1875514"/>
                </a:lnTo>
                <a:lnTo>
                  <a:pt x="315913" y="1873611"/>
                </a:lnTo>
                <a:lnTo>
                  <a:pt x="314643" y="1872025"/>
                </a:lnTo>
                <a:lnTo>
                  <a:pt x="313373" y="1870123"/>
                </a:lnTo>
                <a:lnTo>
                  <a:pt x="313055" y="1868537"/>
                </a:lnTo>
                <a:lnTo>
                  <a:pt x="312738" y="1866952"/>
                </a:lnTo>
                <a:lnTo>
                  <a:pt x="313055" y="1856804"/>
                </a:lnTo>
                <a:lnTo>
                  <a:pt x="314008" y="1841899"/>
                </a:lnTo>
                <a:lnTo>
                  <a:pt x="314960" y="1832703"/>
                </a:lnTo>
                <a:lnTo>
                  <a:pt x="316230" y="1823190"/>
                </a:lnTo>
                <a:lnTo>
                  <a:pt x="317818" y="1813359"/>
                </a:lnTo>
                <a:lnTo>
                  <a:pt x="319723" y="1803211"/>
                </a:lnTo>
                <a:lnTo>
                  <a:pt x="322263" y="1793381"/>
                </a:lnTo>
                <a:lnTo>
                  <a:pt x="324803" y="1783550"/>
                </a:lnTo>
                <a:lnTo>
                  <a:pt x="328295" y="1774037"/>
                </a:lnTo>
                <a:lnTo>
                  <a:pt x="332740" y="1765158"/>
                </a:lnTo>
                <a:lnTo>
                  <a:pt x="334645" y="1761352"/>
                </a:lnTo>
                <a:lnTo>
                  <a:pt x="337503" y="1757230"/>
                </a:lnTo>
                <a:lnTo>
                  <a:pt x="339725" y="1753741"/>
                </a:lnTo>
                <a:lnTo>
                  <a:pt x="342583" y="1750253"/>
                </a:lnTo>
                <a:lnTo>
                  <a:pt x="345758" y="1747399"/>
                </a:lnTo>
                <a:lnTo>
                  <a:pt x="348933" y="1744545"/>
                </a:lnTo>
                <a:lnTo>
                  <a:pt x="352108" y="1742325"/>
                </a:lnTo>
                <a:lnTo>
                  <a:pt x="355600" y="1740422"/>
                </a:lnTo>
                <a:lnTo>
                  <a:pt x="371793" y="1732812"/>
                </a:lnTo>
                <a:lnTo>
                  <a:pt x="391160" y="1724567"/>
                </a:lnTo>
                <a:lnTo>
                  <a:pt x="434658" y="1706808"/>
                </a:lnTo>
                <a:lnTo>
                  <a:pt x="482283" y="1687147"/>
                </a:lnTo>
                <a:lnTo>
                  <a:pt x="506413" y="1676999"/>
                </a:lnTo>
                <a:lnTo>
                  <a:pt x="529908" y="1666535"/>
                </a:lnTo>
                <a:lnTo>
                  <a:pt x="529908" y="1624675"/>
                </a:lnTo>
                <a:lnTo>
                  <a:pt x="525145" y="1618650"/>
                </a:lnTo>
                <a:lnTo>
                  <a:pt x="520383" y="1611674"/>
                </a:lnTo>
                <a:lnTo>
                  <a:pt x="516255" y="1605014"/>
                </a:lnTo>
                <a:lnTo>
                  <a:pt x="512128" y="1598038"/>
                </a:lnTo>
                <a:lnTo>
                  <a:pt x="508635" y="1590744"/>
                </a:lnTo>
                <a:lnTo>
                  <a:pt x="505143" y="1583133"/>
                </a:lnTo>
                <a:lnTo>
                  <a:pt x="501968" y="1575522"/>
                </a:lnTo>
                <a:lnTo>
                  <a:pt x="498793" y="1567912"/>
                </a:lnTo>
                <a:lnTo>
                  <a:pt x="496570" y="1559984"/>
                </a:lnTo>
                <a:lnTo>
                  <a:pt x="494030" y="1552056"/>
                </a:lnTo>
                <a:lnTo>
                  <a:pt x="492125" y="1544128"/>
                </a:lnTo>
                <a:lnTo>
                  <a:pt x="490538" y="1536200"/>
                </a:lnTo>
                <a:lnTo>
                  <a:pt x="488950" y="1528589"/>
                </a:lnTo>
                <a:lnTo>
                  <a:pt x="488315" y="1520661"/>
                </a:lnTo>
                <a:lnTo>
                  <a:pt x="487680" y="1513051"/>
                </a:lnTo>
                <a:lnTo>
                  <a:pt x="487363" y="1505757"/>
                </a:lnTo>
                <a:lnTo>
                  <a:pt x="487363" y="1499415"/>
                </a:lnTo>
                <a:lnTo>
                  <a:pt x="487680" y="1493389"/>
                </a:lnTo>
                <a:lnTo>
                  <a:pt x="488633" y="1487047"/>
                </a:lnTo>
                <a:lnTo>
                  <a:pt x="489903" y="1481339"/>
                </a:lnTo>
                <a:lnTo>
                  <a:pt x="490538" y="1475631"/>
                </a:lnTo>
                <a:lnTo>
                  <a:pt x="492125" y="1469923"/>
                </a:lnTo>
                <a:lnTo>
                  <a:pt x="493713" y="1464532"/>
                </a:lnTo>
                <a:lnTo>
                  <a:pt x="495618" y="1458824"/>
                </a:lnTo>
                <a:lnTo>
                  <a:pt x="497523" y="1453749"/>
                </a:lnTo>
                <a:lnTo>
                  <a:pt x="500063" y="1448676"/>
                </a:lnTo>
                <a:lnTo>
                  <a:pt x="502920" y="1443602"/>
                </a:lnTo>
                <a:lnTo>
                  <a:pt x="505460" y="1438528"/>
                </a:lnTo>
                <a:lnTo>
                  <a:pt x="508318" y="1433771"/>
                </a:lnTo>
                <a:lnTo>
                  <a:pt x="511493" y="1429332"/>
                </a:lnTo>
                <a:lnTo>
                  <a:pt x="514668" y="1425209"/>
                </a:lnTo>
                <a:lnTo>
                  <a:pt x="518160" y="1420770"/>
                </a:lnTo>
                <a:lnTo>
                  <a:pt x="521653" y="1416964"/>
                </a:lnTo>
                <a:lnTo>
                  <a:pt x="525463" y="1413159"/>
                </a:lnTo>
                <a:lnTo>
                  <a:pt x="529590" y="1409671"/>
                </a:lnTo>
                <a:lnTo>
                  <a:pt x="533400" y="1406182"/>
                </a:lnTo>
                <a:lnTo>
                  <a:pt x="537845" y="1403011"/>
                </a:lnTo>
                <a:lnTo>
                  <a:pt x="542290" y="1400157"/>
                </a:lnTo>
                <a:lnTo>
                  <a:pt x="546735" y="1397620"/>
                </a:lnTo>
                <a:lnTo>
                  <a:pt x="551498" y="1395083"/>
                </a:lnTo>
                <a:lnTo>
                  <a:pt x="556260" y="1392863"/>
                </a:lnTo>
                <a:lnTo>
                  <a:pt x="561023" y="1391278"/>
                </a:lnTo>
                <a:lnTo>
                  <a:pt x="566103" y="1389692"/>
                </a:lnTo>
                <a:lnTo>
                  <a:pt x="570865" y="1388107"/>
                </a:lnTo>
                <a:lnTo>
                  <a:pt x="576263" y="1386838"/>
                </a:lnTo>
                <a:lnTo>
                  <a:pt x="581660" y="1386521"/>
                </a:lnTo>
                <a:lnTo>
                  <a:pt x="586740" y="1385887"/>
                </a:lnTo>
                <a:close/>
                <a:moveTo>
                  <a:pt x="1617663" y="1381125"/>
                </a:moveTo>
                <a:lnTo>
                  <a:pt x="1623378" y="1381442"/>
                </a:lnTo>
                <a:lnTo>
                  <a:pt x="1628458" y="1381759"/>
                </a:lnTo>
                <a:lnTo>
                  <a:pt x="1633538" y="1382710"/>
                </a:lnTo>
                <a:lnTo>
                  <a:pt x="1638618" y="1383662"/>
                </a:lnTo>
                <a:lnTo>
                  <a:pt x="1643698" y="1384930"/>
                </a:lnTo>
                <a:lnTo>
                  <a:pt x="1648778" y="1386516"/>
                </a:lnTo>
                <a:lnTo>
                  <a:pt x="1653541" y="1388419"/>
                </a:lnTo>
                <a:lnTo>
                  <a:pt x="1658303" y="1390321"/>
                </a:lnTo>
                <a:lnTo>
                  <a:pt x="1663066" y="1392858"/>
                </a:lnTo>
                <a:lnTo>
                  <a:pt x="1667193" y="1395712"/>
                </a:lnTo>
                <a:lnTo>
                  <a:pt x="1671956" y="1398883"/>
                </a:lnTo>
                <a:lnTo>
                  <a:pt x="1676083" y="1401420"/>
                </a:lnTo>
                <a:lnTo>
                  <a:pt x="1680211" y="1404909"/>
                </a:lnTo>
                <a:lnTo>
                  <a:pt x="1684338" y="1408714"/>
                </a:lnTo>
                <a:lnTo>
                  <a:pt x="1687831" y="1412519"/>
                </a:lnTo>
                <a:lnTo>
                  <a:pt x="1691641" y="1416325"/>
                </a:lnTo>
                <a:lnTo>
                  <a:pt x="1694816" y="1420447"/>
                </a:lnTo>
                <a:lnTo>
                  <a:pt x="1698308" y="1424570"/>
                </a:lnTo>
                <a:lnTo>
                  <a:pt x="1701483" y="1429326"/>
                </a:lnTo>
                <a:lnTo>
                  <a:pt x="1704341" y="1434083"/>
                </a:lnTo>
                <a:lnTo>
                  <a:pt x="1707198" y="1438840"/>
                </a:lnTo>
                <a:lnTo>
                  <a:pt x="1709421" y="1443914"/>
                </a:lnTo>
                <a:lnTo>
                  <a:pt x="1711643" y="1448988"/>
                </a:lnTo>
                <a:lnTo>
                  <a:pt x="1714183" y="1454696"/>
                </a:lnTo>
                <a:lnTo>
                  <a:pt x="1715771" y="1460087"/>
                </a:lnTo>
                <a:lnTo>
                  <a:pt x="1717358" y="1465478"/>
                </a:lnTo>
                <a:lnTo>
                  <a:pt x="1718946" y="1471186"/>
                </a:lnTo>
                <a:lnTo>
                  <a:pt x="1719898" y="1476894"/>
                </a:lnTo>
                <a:lnTo>
                  <a:pt x="1720851" y="1482919"/>
                </a:lnTo>
                <a:lnTo>
                  <a:pt x="1721486" y="1488627"/>
                </a:lnTo>
                <a:lnTo>
                  <a:pt x="1722121" y="1494970"/>
                </a:lnTo>
                <a:lnTo>
                  <a:pt x="1722121" y="1500995"/>
                </a:lnTo>
                <a:lnTo>
                  <a:pt x="1722121" y="1508289"/>
                </a:lnTo>
                <a:lnTo>
                  <a:pt x="1721168" y="1516216"/>
                </a:lnTo>
                <a:lnTo>
                  <a:pt x="1720533" y="1523827"/>
                </a:lnTo>
                <a:lnTo>
                  <a:pt x="1719263" y="1531755"/>
                </a:lnTo>
                <a:lnTo>
                  <a:pt x="1717676" y="1539366"/>
                </a:lnTo>
                <a:lnTo>
                  <a:pt x="1715771" y="1547611"/>
                </a:lnTo>
                <a:lnTo>
                  <a:pt x="1713231" y="1555539"/>
                </a:lnTo>
                <a:lnTo>
                  <a:pt x="1710691" y="1563467"/>
                </a:lnTo>
                <a:lnTo>
                  <a:pt x="1707833" y="1571077"/>
                </a:lnTo>
                <a:lnTo>
                  <a:pt x="1704658" y="1578688"/>
                </a:lnTo>
                <a:lnTo>
                  <a:pt x="1701166" y="1586299"/>
                </a:lnTo>
                <a:lnTo>
                  <a:pt x="1697356" y="1593593"/>
                </a:lnTo>
                <a:lnTo>
                  <a:pt x="1693228" y="1600886"/>
                </a:lnTo>
                <a:lnTo>
                  <a:pt x="1689418" y="1607546"/>
                </a:lnTo>
                <a:lnTo>
                  <a:pt x="1684656" y="1614205"/>
                </a:lnTo>
                <a:lnTo>
                  <a:pt x="1679893" y="1619913"/>
                </a:lnTo>
                <a:lnTo>
                  <a:pt x="1679893" y="1662090"/>
                </a:lnTo>
                <a:lnTo>
                  <a:pt x="1703071" y="1672872"/>
                </a:lnTo>
                <a:lnTo>
                  <a:pt x="1727201" y="1683019"/>
                </a:lnTo>
                <a:lnTo>
                  <a:pt x="1775143" y="1702363"/>
                </a:lnTo>
                <a:lnTo>
                  <a:pt x="1818958" y="1720439"/>
                </a:lnTo>
                <a:lnTo>
                  <a:pt x="1837691" y="1728050"/>
                </a:lnTo>
                <a:lnTo>
                  <a:pt x="1853883" y="1735660"/>
                </a:lnTo>
                <a:lnTo>
                  <a:pt x="1857376" y="1737563"/>
                </a:lnTo>
                <a:lnTo>
                  <a:pt x="1860868" y="1740100"/>
                </a:lnTo>
                <a:lnTo>
                  <a:pt x="1864043" y="1742637"/>
                </a:lnTo>
                <a:lnTo>
                  <a:pt x="1866901" y="1745808"/>
                </a:lnTo>
                <a:lnTo>
                  <a:pt x="1869758" y="1748979"/>
                </a:lnTo>
                <a:lnTo>
                  <a:pt x="1872298" y="1753102"/>
                </a:lnTo>
                <a:lnTo>
                  <a:pt x="1874838" y="1756907"/>
                </a:lnTo>
                <a:lnTo>
                  <a:pt x="1877061" y="1760713"/>
                </a:lnTo>
                <a:lnTo>
                  <a:pt x="1881188" y="1769592"/>
                </a:lnTo>
                <a:lnTo>
                  <a:pt x="1884681" y="1778788"/>
                </a:lnTo>
                <a:lnTo>
                  <a:pt x="1887856" y="1788619"/>
                </a:lnTo>
                <a:lnTo>
                  <a:pt x="1890078" y="1799084"/>
                </a:lnTo>
                <a:lnTo>
                  <a:pt x="1891983" y="1809231"/>
                </a:lnTo>
                <a:lnTo>
                  <a:pt x="1893571" y="1819062"/>
                </a:lnTo>
                <a:lnTo>
                  <a:pt x="1894841" y="1828575"/>
                </a:lnTo>
                <a:lnTo>
                  <a:pt x="1895476" y="1837137"/>
                </a:lnTo>
                <a:lnTo>
                  <a:pt x="1896746" y="1852042"/>
                </a:lnTo>
                <a:lnTo>
                  <a:pt x="1897063" y="1862190"/>
                </a:lnTo>
                <a:lnTo>
                  <a:pt x="1896746" y="1863775"/>
                </a:lnTo>
                <a:lnTo>
                  <a:pt x="1896111" y="1865678"/>
                </a:lnTo>
                <a:lnTo>
                  <a:pt x="1895158" y="1867263"/>
                </a:lnTo>
                <a:lnTo>
                  <a:pt x="1893571" y="1869166"/>
                </a:lnTo>
                <a:lnTo>
                  <a:pt x="1891666" y="1870752"/>
                </a:lnTo>
                <a:lnTo>
                  <a:pt x="1889761" y="1872972"/>
                </a:lnTo>
                <a:lnTo>
                  <a:pt x="1883728" y="1876460"/>
                </a:lnTo>
                <a:lnTo>
                  <a:pt x="1876426" y="1879948"/>
                </a:lnTo>
                <a:lnTo>
                  <a:pt x="1867218" y="1883436"/>
                </a:lnTo>
                <a:lnTo>
                  <a:pt x="1856106" y="1886608"/>
                </a:lnTo>
                <a:lnTo>
                  <a:pt x="1843723" y="1889779"/>
                </a:lnTo>
                <a:lnTo>
                  <a:pt x="1829436" y="1892950"/>
                </a:lnTo>
                <a:lnTo>
                  <a:pt x="1813243" y="1895804"/>
                </a:lnTo>
                <a:lnTo>
                  <a:pt x="1795463" y="1898024"/>
                </a:lnTo>
                <a:lnTo>
                  <a:pt x="1776096" y="1899926"/>
                </a:lnTo>
                <a:lnTo>
                  <a:pt x="1754823" y="1901829"/>
                </a:lnTo>
                <a:lnTo>
                  <a:pt x="1731328" y="1903415"/>
                </a:lnTo>
                <a:lnTo>
                  <a:pt x="1706563" y="1904366"/>
                </a:lnTo>
                <a:lnTo>
                  <a:pt x="1679893" y="1905000"/>
                </a:lnTo>
                <a:lnTo>
                  <a:pt x="1572578" y="1905000"/>
                </a:lnTo>
                <a:lnTo>
                  <a:pt x="1543686" y="1905000"/>
                </a:lnTo>
                <a:lnTo>
                  <a:pt x="1516698" y="1904366"/>
                </a:lnTo>
                <a:lnTo>
                  <a:pt x="1491616" y="1902780"/>
                </a:lnTo>
                <a:lnTo>
                  <a:pt x="1469073" y="1901195"/>
                </a:lnTo>
                <a:lnTo>
                  <a:pt x="1447801" y="1899292"/>
                </a:lnTo>
                <a:lnTo>
                  <a:pt x="1428433" y="1896438"/>
                </a:lnTo>
                <a:lnTo>
                  <a:pt x="1410971" y="1893584"/>
                </a:lnTo>
                <a:lnTo>
                  <a:pt x="1395731" y="1891047"/>
                </a:lnTo>
                <a:lnTo>
                  <a:pt x="1382396" y="1887559"/>
                </a:lnTo>
                <a:lnTo>
                  <a:pt x="1370648" y="1884388"/>
                </a:lnTo>
                <a:lnTo>
                  <a:pt x="1360806" y="1880582"/>
                </a:lnTo>
                <a:lnTo>
                  <a:pt x="1352551" y="1876777"/>
                </a:lnTo>
                <a:lnTo>
                  <a:pt x="1349376" y="1875191"/>
                </a:lnTo>
                <a:lnTo>
                  <a:pt x="1346201" y="1873289"/>
                </a:lnTo>
                <a:lnTo>
                  <a:pt x="1343661" y="1871386"/>
                </a:lnTo>
                <a:lnTo>
                  <a:pt x="1341756" y="1869800"/>
                </a:lnTo>
                <a:lnTo>
                  <a:pt x="1340168" y="1867898"/>
                </a:lnTo>
                <a:lnTo>
                  <a:pt x="1338898" y="1865678"/>
                </a:lnTo>
                <a:lnTo>
                  <a:pt x="1338263" y="1864092"/>
                </a:lnTo>
                <a:lnTo>
                  <a:pt x="1338263" y="1862190"/>
                </a:lnTo>
                <a:lnTo>
                  <a:pt x="1338581" y="1852042"/>
                </a:lnTo>
                <a:lnTo>
                  <a:pt x="1339533" y="1837137"/>
                </a:lnTo>
                <a:lnTo>
                  <a:pt x="1340168" y="1828575"/>
                </a:lnTo>
                <a:lnTo>
                  <a:pt x="1341438" y="1819062"/>
                </a:lnTo>
                <a:lnTo>
                  <a:pt x="1343343" y="1809231"/>
                </a:lnTo>
                <a:lnTo>
                  <a:pt x="1345248" y="1799084"/>
                </a:lnTo>
                <a:lnTo>
                  <a:pt x="1347788" y="1788619"/>
                </a:lnTo>
                <a:lnTo>
                  <a:pt x="1350328" y="1778788"/>
                </a:lnTo>
                <a:lnTo>
                  <a:pt x="1354138" y="1769592"/>
                </a:lnTo>
                <a:lnTo>
                  <a:pt x="1358266" y="1760713"/>
                </a:lnTo>
                <a:lnTo>
                  <a:pt x="1360171" y="1756907"/>
                </a:lnTo>
                <a:lnTo>
                  <a:pt x="1363028" y="1753102"/>
                </a:lnTo>
                <a:lnTo>
                  <a:pt x="1365568" y="1748979"/>
                </a:lnTo>
                <a:lnTo>
                  <a:pt x="1368108" y="1745808"/>
                </a:lnTo>
                <a:lnTo>
                  <a:pt x="1371283" y="1742637"/>
                </a:lnTo>
                <a:lnTo>
                  <a:pt x="1374458" y="1740100"/>
                </a:lnTo>
                <a:lnTo>
                  <a:pt x="1377633" y="1737563"/>
                </a:lnTo>
                <a:lnTo>
                  <a:pt x="1381126" y="1735660"/>
                </a:lnTo>
                <a:lnTo>
                  <a:pt x="1397636" y="1728050"/>
                </a:lnTo>
                <a:lnTo>
                  <a:pt x="1416686" y="1720439"/>
                </a:lnTo>
                <a:lnTo>
                  <a:pt x="1460183" y="1702363"/>
                </a:lnTo>
                <a:lnTo>
                  <a:pt x="1507808" y="1683019"/>
                </a:lnTo>
                <a:lnTo>
                  <a:pt x="1531938" y="1672872"/>
                </a:lnTo>
                <a:lnTo>
                  <a:pt x="1555116" y="1662090"/>
                </a:lnTo>
                <a:lnTo>
                  <a:pt x="1555116" y="1619913"/>
                </a:lnTo>
                <a:lnTo>
                  <a:pt x="1550353" y="1614205"/>
                </a:lnTo>
                <a:lnTo>
                  <a:pt x="1546226" y="1607546"/>
                </a:lnTo>
                <a:lnTo>
                  <a:pt x="1541781" y="1600886"/>
                </a:lnTo>
                <a:lnTo>
                  <a:pt x="1537653" y="1593593"/>
                </a:lnTo>
                <a:lnTo>
                  <a:pt x="1534161" y="1586299"/>
                </a:lnTo>
                <a:lnTo>
                  <a:pt x="1530668" y="1578688"/>
                </a:lnTo>
                <a:lnTo>
                  <a:pt x="1527493" y="1571077"/>
                </a:lnTo>
                <a:lnTo>
                  <a:pt x="1524318" y="1563467"/>
                </a:lnTo>
                <a:lnTo>
                  <a:pt x="1522096" y="1555539"/>
                </a:lnTo>
                <a:lnTo>
                  <a:pt x="1519556" y="1547611"/>
                </a:lnTo>
                <a:lnTo>
                  <a:pt x="1517651" y="1539366"/>
                </a:lnTo>
                <a:lnTo>
                  <a:pt x="1516063" y="1531755"/>
                </a:lnTo>
                <a:lnTo>
                  <a:pt x="1515111" y="1523827"/>
                </a:lnTo>
                <a:lnTo>
                  <a:pt x="1513841" y="1516216"/>
                </a:lnTo>
                <a:lnTo>
                  <a:pt x="1513523" y="1508289"/>
                </a:lnTo>
                <a:lnTo>
                  <a:pt x="1512888" y="1500995"/>
                </a:lnTo>
                <a:lnTo>
                  <a:pt x="1513523" y="1494970"/>
                </a:lnTo>
                <a:lnTo>
                  <a:pt x="1513841" y="1488627"/>
                </a:lnTo>
                <a:lnTo>
                  <a:pt x="1514158" y="1482919"/>
                </a:lnTo>
                <a:lnTo>
                  <a:pt x="1515428" y="1476894"/>
                </a:lnTo>
                <a:lnTo>
                  <a:pt x="1516698" y="1471186"/>
                </a:lnTo>
                <a:lnTo>
                  <a:pt x="1517651" y="1465478"/>
                </a:lnTo>
                <a:lnTo>
                  <a:pt x="1519238" y="1460087"/>
                </a:lnTo>
                <a:lnTo>
                  <a:pt x="1521143" y="1454696"/>
                </a:lnTo>
                <a:lnTo>
                  <a:pt x="1523366" y="1448988"/>
                </a:lnTo>
                <a:lnTo>
                  <a:pt x="1525588" y="1443914"/>
                </a:lnTo>
                <a:lnTo>
                  <a:pt x="1528446" y="1438840"/>
                </a:lnTo>
                <a:lnTo>
                  <a:pt x="1530986" y="1434083"/>
                </a:lnTo>
                <a:lnTo>
                  <a:pt x="1533843" y="1429326"/>
                </a:lnTo>
                <a:lnTo>
                  <a:pt x="1537018" y="1424570"/>
                </a:lnTo>
                <a:lnTo>
                  <a:pt x="1540193" y="1420447"/>
                </a:lnTo>
                <a:lnTo>
                  <a:pt x="1543686" y="1416325"/>
                </a:lnTo>
                <a:lnTo>
                  <a:pt x="1547178" y="1412519"/>
                </a:lnTo>
                <a:lnTo>
                  <a:pt x="1551306" y="1408714"/>
                </a:lnTo>
                <a:lnTo>
                  <a:pt x="1555116" y="1404909"/>
                </a:lnTo>
                <a:lnTo>
                  <a:pt x="1558926" y="1401420"/>
                </a:lnTo>
                <a:lnTo>
                  <a:pt x="1563371" y="1398883"/>
                </a:lnTo>
                <a:lnTo>
                  <a:pt x="1567816" y="1395712"/>
                </a:lnTo>
                <a:lnTo>
                  <a:pt x="1572578" y="1392858"/>
                </a:lnTo>
                <a:lnTo>
                  <a:pt x="1576706" y="1390321"/>
                </a:lnTo>
                <a:lnTo>
                  <a:pt x="1581468" y="1388419"/>
                </a:lnTo>
                <a:lnTo>
                  <a:pt x="1586548" y="1386516"/>
                </a:lnTo>
                <a:lnTo>
                  <a:pt x="1591311" y="1384930"/>
                </a:lnTo>
                <a:lnTo>
                  <a:pt x="1596391" y="1383662"/>
                </a:lnTo>
                <a:lnTo>
                  <a:pt x="1601471" y="1382710"/>
                </a:lnTo>
                <a:lnTo>
                  <a:pt x="1607186" y="1381759"/>
                </a:lnTo>
                <a:lnTo>
                  <a:pt x="1612266" y="1381442"/>
                </a:lnTo>
                <a:lnTo>
                  <a:pt x="1617663" y="1381125"/>
                </a:lnTo>
                <a:close/>
                <a:moveTo>
                  <a:pt x="1290312" y="1293906"/>
                </a:moveTo>
                <a:lnTo>
                  <a:pt x="1285223" y="1307575"/>
                </a:lnTo>
                <a:lnTo>
                  <a:pt x="1279499" y="1320609"/>
                </a:lnTo>
                <a:lnTo>
                  <a:pt x="1273456" y="1333325"/>
                </a:lnTo>
                <a:lnTo>
                  <a:pt x="1266777" y="1345405"/>
                </a:lnTo>
                <a:lnTo>
                  <a:pt x="1260099" y="1357167"/>
                </a:lnTo>
                <a:lnTo>
                  <a:pt x="1253420" y="1368612"/>
                </a:lnTo>
                <a:lnTo>
                  <a:pt x="1245787" y="1379420"/>
                </a:lnTo>
                <a:lnTo>
                  <a:pt x="1238473" y="1389275"/>
                </a:lnTo>
                <a:lnTo>
                  <a:pt x="1247060" y="1385142"/>
                </a:lnTo>
                <a:lnTo>
                  <a:pt x="1255964" y="1380374"/>
                </a:lnTo>
                <a:lnTo>
                  <a:pt x="1264869" y="1375923"/>
                </a:lnTo>
                <a:lnTo>
                  <a:pt x="1273138" y="1371155"/>
                </a:lnTo>
                <a:lnTo>
                  <a:pt x="1281407" y="1366068"/>
                </a:lnTo>
                <a:lnTo>
                  <a:pt x="1289676" y="1360346"/>
                </a:lnTo>
                <a:lnTo>
                  <a:pt x="1297626" y="1354624"/>
                </a:lnTo>
                <a:lnTo>
                  <a:pt x="1305259" y="1348902"/>
                </a:lnTo>
                <a:lnTo>
                  <a:pt x="1312892" y="1342544"/>
                </a:lnTo>
                <a:lnTo>
                  <a:pt x="1320207" y="1336504"/>
                </a:lnTo>
                <a:lnTo>
                  <a:pt x="1327839" y="1329828"/>
                </a:lnTo>
                <a:lnTo>
                  <a:pt x="1334518" y="1322834"/>
                </a:lnTo>
                <a:lnTo>
                  <a:pt x="1341515" y="1315841"/>
                </a:lnTo>
                <a:lnTo>
                  <a:pt x="1347875" y="1308847"/>
                </a:lnTo>
                <a:lnTo>
                  <a:pt x="1354554" y="1301217"/>
                </a:lnTo>
                <a:lnTo>
                  <a:pt x="1360596" y="1293906"/>
                </a:lnTo>
                <a:lnTo>
                  <a:pt x="1290312" y="1293906"/>
                </a:lnTo>
                <a:close/>
                <a:moveTo>
                  <a:pt x="1123346" y="1293906"/>
                </a:moveTo>
                <a:lnTo>
                  <a:pt x="1123346" y="1417250"/>
                </a:lnTo>
                <a:lnTo>
                  <a:pt x="1138929" y="1415978"/>
                </a:lnTo>
                <a:lnTo>
                  <a:pt x="1154831" y="1414071"/>
                </a:lnTo>
                <a:lnTo>
                  <a:pt x="1161828" y="1409620"/>
                </a:lnTo>
                <a:lnTo>
                  <a:pt x="1168506" y="1405488"/>
                </a:lnTo>
                <a:lnTo>
                  <a:pt x="1175503" y="1400083"/>
                </a:lnTo>
                <a:lnTo>
                  <a:pt x="1182499" y="1394679"/>
                </a:lnTo>
                <a:lnTo>
                  <a:pt x="1188542" y="1388321"/>
                </a:lnTo>
                <a:lnTo>
                  <a:pt x="1195221" y="1381963"/>
                </a:lnTo>
                <a:lnTo>
                  <a:pt x="1201263" y="1374970"/>
                </a:lnTo>
                <a:lnTo>
                  <a:pt x="1207624" y="1367658"/>
                </a:lnTo>
                <a:lnTo>
                  <a:pt x="1213348" y="1359710"/>
                </a:lnTo>
                <a:lnTo>
                  <a:pt x="1219391" y="1351445"/>
                </a:lnTo>
                <a:lnTo>
                  <a:pt x="1224797" y="1342544"/>
                </a:lnTo>
                <a:lnTo>
                  <a:pt x="1230522" y="1333643"/>
                </a:lnTo>
                <a:lnTo>
                  <a:pt x="1235610" y="1324106"/>
                </a:lnTo>
                <a:lnTo>
                  <a:pt x="1240699" y="1314251"/>
                </a:lnTo>
                <a:lnTo>
                  <a:pt x="1245469" y="1304396"/>
                </a:lnTo>
                <a:lnTo>
                  <a:pt x="1249922" y="1293906"/>
                </a:lnTo>
                <a:lnTo>
                  <a:pt x="1123346" y="1293906"/>
                </a:lnTo>
                <a:close/>
                <a:moveTo>
                  <a:pt x="959878" y="1293906"/>
                </a:moveTo>
                <a:lnTo>
                  <a:pt x="964649" y="1304396"/>
                </a:lnTo>
                <a:lnTo>
                  <a:pt x="969419" y="1314251"/>
                </a:lnTo>
                <a:lnTo>
                  <a:pt x="974508" y="1324106"/>
                </a:lnTo>
                <a:lnTo>
                  <a:pt x="979596" y="1333643"/>
                </a:lnTo>
                <a:lnTo>
                  <a:pt x="985321" y="1342544"/>
                </a:lnTo>
                <a:lnTo>
                  <a:pt x="990727" y="1351445"/>
                </a:lnTo>
                <a:lnTo>
                  <a:pt x="996770" y="1359710"/>
                </a:lnTo>
                <a:lnTo>
                  <a:pt x="1002494" y="1367658"/>
                </a:lnTo>
                <a:lnTo>
                  <a:pt x="1008537" y="1374970"/>
                </a:lnTo>
                <a:lnTo>
                  <a:pt x="1014898" y="1381963"/>
                </a:lnTo>
                <a:lnTo>
                  <a:pt x="1021258" y="1388321"/>
                </a:lnTo>
                <a:lnTo>
                  <a:pt x="1027937" y="1394679"/>
                </a:lnTo>
                <a:lnTo>
                  <a:pt x="1034615" y="1400083"/>
                </a:lnTo>
                <a:lnTo>
                  <a:pt x="1041294" y="1405488"/>
                </a:lnTo>
                <a:lnTo>
                  <a:pt x="1048291" y="1409620"/>
                </a:lnTo>
                <a:lnTo>
                  <a:pt x="1055287" y="1414071"/>
                </a:lnTo>
                <a:lnTo>
                  <a:pt x="1070871" y="1415978"/>
                </a:lnTo>
                <a:lnTo>
                  <a:pt x="1086454" y="1417250"/>
                </a:lnTo>
                <a:lnTo>
                  <a:pt x="1086454" y="1293906"/>
                </a:lnTo>
                <a:lnTo>
                  <a:pt x="959878" y="1293906"/>
                </a:lnTo>
                <a:close/>
                <a:moveTo>
                  <a:pt x="849522" y="1293906"/>
                </a:moveTo>
                <a:lnTo>
                  <a:pt x="855565" y="1301217"/>
                </a:lnTo>
                <a:lnTo>
                  <a:pt x="861925" y="1308847"/>
                </a:lnTo>
                <a:lnTo>
                  <a:pt x="868604" y="1315841"/>
                </a:lnTo>
                <a:lnTo>
                  <a:pt x="875282" y="1322834"/>
                </a:lnTo>
                <a:lnTo>
                  <a:pt x="882279" y="1329828"/>
                </a:lnTo>
                <a:lnTo>
                  <a:pt x="889912" y="1336504"/>
                </a:lnTo>
                <a:lnTo>
                  <a:pt x="896908" y="1342544"/>
                </a:lnTo>
                <a:lnTo>
                  <a:pt x="904859" y="1348902"/>
                </a:lnTo>
                <a:lnTo>
                  <a:pt x="912174" y="1354624"/>
                </a:lnTo>
                <a:lnTo>
                  <a:pt x="920443" y="1360346"/>
                </a:lnTo>
                <a:lnTo>
                  <a:pt x="928393" y="1366068"/>
                </a:lnTo>
                <a:lnTo>
                  <a:pt x="936662" y="1371155"/>
                </a:lnTo>
                <a:lnTo>
                  <a:pt x="945249" y="1375923"/>
                </a:lnTo>
                <a:lnTo>
                  <a:pt x="954154" y="1380374"/>
                </a:lnTo>
                <a:lnTo>
                  <a:pt x="962741" y="1385142"/>
                </a:lnTo>
                <a:lnTo>
                  <a:pt x="971964" y="1389275"/>
                </a:lnTo>
                <a:lnTo>
                  <a:pt x="964331" y="1379420"/>
                </a:lnTo>
                <a:lnTo>
                  <a:pt x="956698" y="1368612"/>
                </a:lnTo>
                <a:lnTo>
                  <a:pt x="949701" y="1357167"/>
                </a:lnTo>
                <a:lnTo>
                  <a:pt x="943023" y="1345405"/>
                </a:lnTo>
                <a:lnTo>
                  <a:pt x="936662" y="1333325"/>
                </a:lnTo>
                <a:lnTo>
                  <a:pt x="930938" y="1320609"/>
                </a:lnTo>
                <a:lnTo>
                  <a:pt x="924895" y="1307575"/>
                </a:lnTo>
                <a:lnTo>
                  <a:pt x="919489" y="1293906"/>
                </a:lnTo>
                <a:lnTo>
                  <a:pt x="849522" y="1293906"/>
                </a:lnTo>
                <a:close/>
                <a:moveTo>
                  <a:pt x="1324341" y="1114930"/>
                </a:moveTo>
                <a:lnTo>
                  <a:pt x="1323069" y="1133685"/>
                </a:lnTo>
                <a:lnTo>
                  <a:pt x="1321797" y="1152759"/>
                </a:lnTo>
                <a:lnTo>
                  <a:pt x="1319888" y="1171197"/>
                </a:lnTo>
                <a:lnTo>
                  <a:pt x="1317344" y="1189000"/>
                </a:lnTo>
                <a:lnTo>
                  <a:pt x="1314482" y="1206802"/>
                </a:lnTo>
                <a:lnTo>
                  <a:pt x="1310984" y="1223968"/>
                </a:lnTo>
                <a:lnTo>
                  <a:pt x="1306849" y="1240499"/>
                </a:lnTo>
                <a:lnTo>
                  <a:pt x="1302715" y="1257030"/>
                </a:lnTo>
                <a:lnTo>
                  <a:pt x="1385721" y="1257030"/>
                </a:lnTo>
                <a:lnTo>
                  <a:pt x="1390173" y="1249400"/>
                </a:lnTo>
                <a:lnTo>
                  <a:pt x="1394626" y="1241135"/>
                </a:lnTo>
                <a:lnTo>
                  <a:pt x="1398760" y="1232869"/>
                </a:lnTo>
                <a:lnTo>
                  <a:pt x="1402894" y="1224604"/>
                </a:lnTo>
                <a:lnTo>
                  <a:pt x="1406393" y="1215703"/>
                </a:lnTo>
                <a:lnTo>
                  <a:pt x="1409891" y="1207120"/>
                </a:lnTo>
                <a:lnTo>
                  <a:pt x="1413071" y="1198537"/>
                </a:lnTo>
                <a:lnTo>
                  <a:pt x="1415616" y="1189635"/>
                </a:lnTo>
                <a:lnTo>
                  <a:pt x="1418478" y="1180734"/>
                </a:lnTo>
                <a:lnTo>
                  <a:pt x="1421022" y="1171515"/>
                </a:lnTo>
                <a:lnTo>
                  <a:pt x="1423248" y="1162296"/>
                </a:lnTo>
                <a:lnTo>
                  <a:pt x="1424838" y="1153077"/>
                </a:lnTo>
                <a:lnTo>
                  <a:pt x="1426429" y="1143540"/>
                </a:lnTo>
                <a:lnTo>
                  <a:pt x="1428019" y="1134321"/>
                </a:lnTo>
                <a:lnTo>
                  <a:pt x="1429291" y="1124784"/>
                </a:lnTo>
                <a:lnTo>
                  <a:pt x="1429927" y="1114930"/>
                </a:lnTo>
                <a:lnTo>
                  <a:pt x="1324341" y="1114930"/>
                </a:lnTo>
                <a:close/>
                <a:moveTo>
                  <a:pt x="1123346" y="1114930"/>
                </a:moveTo>
                <a:lnTo>
                  <a:pt x="1123346" y="1257030"/>
                </a:lnTo>
                <a:lnTo>
                  <a:pt x="1263597" y="1257030"/>
                </a:lnTo>
                <a:lnTo>
                  <a:pt x="1268368" y="1241135"/>
                </a:lnTo>
                <a:lnTo>
                  <a:pt x="1272502" y="1223968"/>
                </a:lnTo>
                <a:lnTo>
                  <a:pt x="1276636" y="1206802"/>
                </a:lnTo>
                <a:lnTo>
                  <a:pt x="1279817" y="1189318"/>
                </a:lnTo>
                <a:lnTo>
                  <a:pt x="1282361" y="1171197"/>
                </a:lnTo>
                <a:lnTo>
                  <a:pt x="1284905" y="1152759"/>
                </a:lnTo>
                <a:lnTo>
                  <a:pt x="1286495" y="1133685"/>
                </a:lnTo>
                <a:lnTo>
                  <a:pt x="1287767" y="1114930"/>
                </a:lnTo>
                <a:lnTo>
                  <a:pt x="1123346" y="1114930"/>
                </a:lnTo>
                <a:close/>
                <a:moveTo>
                  <a:pt x="922669" y="1114930"/>
                </a:moveTo>
                <a:lnTo>
                  <a:pt x="923623" y="1133685"/>
                </a:lnTo>
                <a:lnTo>
                  <a:pt x="925213" y="1152759"/>
                </a:lnTo>
                <a:lnTo>
                  <a:pt x="927121" y="1171197"/>
                </a:lnTo>
                <a:lnTo>
                  <a:pt x="929984" y="1189318"/>
                </a:lnTo>
                <a:lnTo>
                  <a:pt x="933482" y="1206802"/>
                </a:lnTo>
                <a:lnTo>
                  <a:pt x="937616" y="1223968"/>
                </a:lnTo>
                <a:lnTo>
                  <a:pt x="941751" y="1241135"/>
                </a:lnTo>
                <a:lnTo>
                  <a:pt x="946521" y="1257030"/>
                </a:lnTo>
                <a:lnTo>
                  <a:pt x="1086454" y="1257030"/>
                </a:lnTo>
                <a:lnTo>
                  <a:pt x="1086454" y="1114930"/>
                </a:lnTo>
                <a:lnTo>
                  <a:pt x="922669" y="1114930"/>
                </a:lnTo>
                <a:close/>
                <a:moveTo>
                  <a:pt x="780191" y="1114930"/>
                </a:moveTo>
                <a:lnTo>
                  <a:pt x="781146" y="1124784"/>
                </a:lnTo>
                <a:lnTo>
                  <a:pt x="782100" y="1134321"/>
                </a:lnTo>
                <a:lnTo>
                  <a:pt x="783372" y="1143540"/>
                </a:lnTo>
                <a:lnTo>
                  <a:pt x="784962" y="1153077"/>
                </a:lnTo>
                <a:lnTo>
                  <a:pt x="786870" y="1162296"/>
                </a:lnTo>
                <a:lnTo>
                  <a:pt x="789414" y="1171515"/>
                </a:lnTo>
                <a:lnTo>
                  <a:pt x="791641" y="1180734"/>
                </a:lnTo>
                <a:lnTo>
                  <a:pt x="794503" y="1189635"/>
                </a:lnTo>
                <a:lnTo>
                  <a:pt x="797047" y="1198537"/>
                </a:lnTo>
                <a:lnTo>
                  <a:pt x="800227" y="1207120"/>
                </a:lnTo>
                <a:lnTo>
                  <a:pt x="803726" y="1215703"/>
                </a:lnTo>
                <a:lnTo>
                  <a:pt x="807542" y="1224604"/>
                </a:lnTo>
                <a:lnTo>
                  <a:pt x="811358" y="1232869"/>
                </a:lnTo>
                <a:lnTo>
                  <a:pt x="815175" y="1241135"/>
                </a:lnTo>
                <a:lnTo>
                  <a:pt x="819627" y="1249400"/>
                </a:lnTo>
                <a:lnTo>
                  <a:pt x="824398" y="1257030"/>
                </a:lnTo>
                <a:lnTo>
                  <a:pt x="907403" y="1257030"/>
                </a:lnTo>
                <a:lnTo>
                  <a:pt x="903269" y="1240499"/>
                </a:lnTo>
                <a:lnTo>
                  <a:pt x="899135" y="1223968"/>
                </a:lnTo>
                <a:lnTo>
                  <a:pt x="895636" y="1206802"/>
                </a:lnTo>
                <a:lnTo>
                  <a:pt x="892456" y="1189000"/>
                </a:lnTo>
                <a:lnTo>
                  <a:pt x="890230" y="1171197"/>
                </a:lnTo>
                <a:lnTo>
                  <a:pt x="888322" y="1152759"/>
                </a:lnTo>
                <a:lnTo>
                  <a:pt x="886732" y="1133685"/>
                </a:lnTo>
                <a:lnTo>
                  <a:pt x="885777" y="1114930"/>
                </a:lnTo>
                <a:lnTo>
                  <a:pt x="780191" y="1114930"/>
                </a:lnTo>
                <a:close/>
                <a:moveTo>
                  <a:pt x="1303669" y="931503"/>
                </a:moveTo>
                <a:lnTo>
                  <a:pt x="1308121" y="948669"/>
                </a:lnTo>
                <a:lnTo>
                  <a:pt x="1311938" y="965836"/>
                </a:lnTo>
                <a:lnTo>
                  <a:pt x="1315754" y="983638"/>
                </a:lnTo>
                <a:lnTo>
                  <a:pt x="1318298" y="1001758"/>
                </a:lnTo>
                <a:lnTo>
                  <a:pt x="1320843" y="1020196"/>
                </a:lnTo>
                <a:lnTo>
                  <a:pt x="1322751" y="1039270"/>
                </a:lnTo>
                <a:lnTo>
                  <a:pt x="1324023" y="1058662"/>
                </a:lnTo>
                <a:lnTo>
                  <a:pt x="1324659" y="1078371"/>
                </a:lnTo>
                <a:lnTo>
                  <a:pt x="1430245" y="1078371"/>
                </a:lnTo>
                <a:lnTo>
                  <a:pt x="1429927" y="1068517"/>
                </a:lnTo>
                <a:lnTo>
                  <a:pt x="1428655" y="1058662"/>
                </a:lnTo>
                <a:lnTo>
                  <a:pt x="1428019" y="1048807"/>
                </a:lnTo>
                <a:lnTo>
                  <a:pt x="1426429" y="1039270"/>
                </a:lnTo>
                <a:lnTo>
                  <a:pt x="1424838" y="1029415"/>
                </a:lnTo>
                <a:lnTo>
                  <a:pt x="1422930" y="1019878"/>
                </a:lnTo>
                <a:lnTo>
                  <a:pt x="1420386" y="1010341"/>
                </a:lnTo>
                <a:lnTo>
                  <a:pt x="1417842" y="1001440"/>
                </a:lnTo>
                <a:lnTo>
                  <a:pt x="1414979" y="992221"/>
                </a:lnTo>
                <a:lnTo>
                  <a:pt x="1412117" y="983320"/>
                </a:lnTo>
                <a:lnTo>
                  <a:pt x="1408619" y="974101"/>
                </a:lnTo>
                <a:lnTo>
                  <a:pt x="1405121" y="965518"/>
                </a:lnTo>
                <a:lnTo>
                  <a:pt x="1401622" y="956935"/>
                </a:lnTo>
                <a:lnTo>
                  <a:pt x="1397170" y="948033"/>
                </a:lnTo>
                <a:lnTo>
                  <a:pt x="1393035" y="939768"/>
                </a:lnTo>
                <a:lnTo>
                  <a:pt x="1388583" y="931503"/>
                </a:lnTo>
                <a:lnTo>
                  <a:pt x="1303669" y="931503"/>
                </a:lnTo>
                <a:close/>
                <a:moveTo>
                  <a:pt x="1123346" y="931503"/>
                </a:moveTo>
                <a:lnTo>
                  <a:pt x="1123346" y="1078371"/>
                </a:lnTo>
                <a:lnTo>
                  <a:pt x="1288085" y="1078371"/>
                </a:lnTo>
                <a:lnTo>
                  <a:pt x="1287131" y="1058662"/>
                </a:lnTo>
                <a:lnTo>
                  <a:pt x="1285541" y="1039270"/>
                </a:lnTo>
                <a:lnTo>
                  <a:pt x="1283633" y="1020196"/>
                </a:lnTo>
                <a:lnTo>
                  <a:pt x="1280771" y="1001758"/>
                </a:lnTo>
                <a:lnTo>
                  <a:pt x="1277909" y="983638"/>
                </a:lnTo>
                <a:lnTo>
                  <a:pt x="1274092" y="965836"/>
                </a:lnTo>
                <a:lnTo>
                  <a:pt x="1269958" y="948669"/>
                </a:lnTo>
                <a:lnTo>
                  <a:pt x="1264869" y="931503"/>
                </a:lnTo>
                <a:lnTo>
                  <a:pt x="1123346" y="931503"/>
                </a:lnTo>
                <a:close/>
                <a:moveTo>
                  <a:pt x="944931" y="931503"/>
                </a:moveTo>
                <a:lnTo>
                  <a:pt x="940161" y="948669"/>
                </a:lnTo>
                <a:lnTo>
                  <a:pt x="936026" y="965836"/>
                </a:lnTo>
                <a:lnTo>
                  <a:pt x="932528" y="983638"/>
                </a:lnTo>
                <a:lnTo>
                  <a:pt x="928711" y="1001758"/>
                </a:lnTo>
                <a:lnTo>
                  <a:pt x="926485" y="1020196"/>
                </a:lnTo>
                <a:lnTo>
                  <a:pt x="924577" y="1039270"/>
                </a:lnTo>
                <a:lnTo>
                  <a:pt x="922987" y="1058662"/>
                </a:lnTo>
                <a:lnTo>
                  <a:pt x="922033" y="1078371"/>
                </a:lnTo>
                <a:lnTo>
                  <a:pt x="1086454" y="1078371"/>
                </a:lnTo>
                <a:lnTo>
                  <a:pt x="1086454" y="931503"/>
                </a:lnTo>
                <a:lnTo>
                  <a:pt x="944931" y="931503"/>
                </a:lnTo>
                <a:close/>
                <a:moveTo>
                  <a:pt x="821535" y="931503"/>
                </a:moveTo>
                <a:lnTo>
                  <a:pt x="817401" y="939768"/>
                </a:lnTo>
                <a:lnTo>
                  <a:pt x="812949" y="948033"/>
                </a:lnTo>
                <a:lnTo>
                  <a:pt x="808496" y="956935"/>
                </a:lnTo>
                <a:lnTo>
                  <a:pt x="804998" y="965518"/>
                </a:lnTo>
                <a:lnTo>
                  <a:pt x="801499" y="974101"/>
                </a:lnTo>
                <a:lnTo>
                  <a:pt x="798001" y="983320"/>
                </a:lnTo>
                <a:lnTo>
                  <a:pt x="795139" y="992221"/>
                </a:lnTo>
                <a:lnTo>
                  <a:pt x="791959" y="1001440"/>
                </a:lnTo>
                <a:lnTo>
                  <a:pt x="789732" y="1010341"/>
                </a:lnTo>
                <a:lnTo>
                  <a:pt x="787188" y="1019878"/>
                </a:lnTo>
                <a:lnTo>
                  <a:pt x="785280" y="1029415"/>
                </a:lnTo>
                <a:lnTo>
                  <a:pt x="783690" y="1039270"/>
                </a:lnTo>
                <a:lnTo>
                  <a:pt x="782100" y="1048807"/>
                </a:lnTo>
                <a:lnTo>
                  <a:pt x="781146" y="1058662"/>
                </a:lnTo>
                <a:lnTo>
                  <a:pt x="780191" y="1068517"/>
                </a:lnTo>
                <a:lnTo>
                  <a:pt x="779873" y="1078371"/>
                </a:lnTo>
                <a:lnTo>
                  <a:pt x="885459" y="1078371"/>
                </a:lnTo>
                <a:lnTo>
                  <a:pt x="886413" y="1058662"/>
                </a:lnTo>
                <a:lnTo>
                  <a:pt x="887368" y="1039270"/>
                </a:lnTo>
                <a:lnTo>
                  <a:pt x="889276" y="1020196"/>
                </a:lnTo>
                <a:lnTo>
                  <a:pt x="891820" y="1001758"/>
                </a:lnTo>
                <a:lnTo>
                  <a:pt x="894682" y="983638"/>
                </a:lnTo>
                <a:lnTo>
                  <a:pt x="898181" y="965836"/>
                </a:lnTo>
                <a:lnTo>
                  <a:pt x="901997" y="948669"/>
                </a:lnTo>
                <a:lnTo>
                  <a:pt x="906449" y="931503"/>
                </a:lnTo>
                <a:lnTo>
                  <a:pt x="821535" y="931503"/>
                </a:lnTo>
                <a:close/>
                <a:moveTo>
                  <a:pt x="600980" y="915987"/>
                </a:moveTo>
                <a:lnTo>
                  <a:pt x="703263" y="946155"/>
                </a:lnTo>
                <a:lnTo>
                  <a:pt x="684896" y="1008062"/>
                </a:lnTo>
                <a:lnTo>
                  <a:pt x="582613" y="977894"/>
                </a:lnTo>
                <a:lnTo>
                  <a:pt x="600980" y="915987"/>
                </a:lnTo>
                <a:close/>
                <a:moveTo>
                  <a:pt x="1608505" y="911225"/>
                </a:moveTo>
                <a:lnTo>
                  <a:pt x="1627188" y="973241"/>
                </a:lnTo>
                <a:lnTo>
                  <a:pt x="1524588" y="1003300"/>
                </a:lnTo>
                <a:lnTo>
                  <a:pt x="1506538" y="940967"/>
                </a:lnTo>
                <a:lnTo>
                  <a:pt x="1608505" y="911225"/>
                </a:lnTo>
                <a:close/>
                <a:moveTo>
                  <a:pt x="1238473" y="794807"/>
                </a:moveTo>
                <a:lnTo>
                  <a:pt x="1246105" y="805615"/>
                </a:lnTo>
                <a:lnTo>
                  <a:pt x="1253738" y="816424"/>
                </a:lnTo>
                <a:lnTo>
                  <a:pt x="1260735" y="828504"/>
                </a:lnTo>
                <a:lnTo>
                  <a:pt x="1268050" y="840584"/>
                </a:lnTo>
                <a:lnTo>
                  <a:pt x="1274728" y="853618"/>
                </a:lnTo>
                <a:lnTo>
                  <a:pt x="1280771" y="866970"/>
                </a:lnTo>
                <a:lnTo>
                  <a:pt x="1286495" y="880639"/>
                </a:lnTo>
                <a:lnTo>
                  <a:pt x="1291902" y="894945"/>
                </a:lnTo>
                <a:lnTo>
                  <a:pt x="1364095" y="894945"/>
                </a:lnTo>
                <a:lnTo>
                  <a:pt x="1357734" y="886997"/>
                </a:lnTo>
                <a:lnTo>
                  <a:pt x="1351055" y="879368"/>
                </a:lnTo>
                <a:lnTo>
                  <a:pt x="1344377" y="871738"/>
                </a:lnTo>
                <a:lnTo>
                  <a:pt x="1337698" y="864109"/>
                </a:lnTo>
                <a:lnTo>
                  <a:pt x="1330065" y="857115"/>
                </a:lnTo>
                <a:lnTo>
                  <a:pt x="1323069" y="850439"/>
                </a:lnTo>
                <a:lnTo>
                  <a:pt x="1315118" y="843763"/>
                </a:lnTo>
                <a:lnTo>
                  <a:pt x="1307485" y="837405"/>
                </a:lnTo>
                <a:lnTo>
                  <a:pt x="1299535" y="831047"/>
                </a:lnTo>
                <a:lnTo>
                  <a:pt x="1291266" y="825325"/>
                </a:lnTo>
                <a:lnTo>
                  <a:pt x="1282997" y="819285"/>
                </a:lnTo>
                <a:lnTo>
                  <a:pt x="1274092" y="814199"/>
                </a:lnTo>
                <a:lnTo>
                  <a:pt x="1265505" y="808794"/>
                </a:lnTo>
                <a:lnTo>
                  <a:pt x="1256600" y="804026"/>
                </a:lnTo>
                <a:lnTo>
                  <a:pt x="1247378" y="799257"/>
                </a:lnTo>
                <a:lnTo>
                  <a:pt x="1238473" y="794807"/>
                </a:lnTo>
                <a:close/>
                <a:moveTo>
                  <a:pt x="971964" y="794807"/>
                </a:moveTo>
                <a:lnTo>
                  <a:pt x="962423" y="799257"/>
                </a:lnTo>
                <a:lnTo>
                  <a:pt x="953200" y="804026"/>
                </a:lnTo>
                <a:lnTo>
                  <a:pt x="944613" y="808794"/>
                </a:lnTo>
                <a:lnTo>
                  <a:pt x="935708" y="814199"/>
                </a:lnTo>
                <a:lnTo>
                  <a:pt x="927121" y="819285"/>
                </a:lnTo>
                <a:lnTo>
                  <a:pt x="918535" y="825325"/>
                </a:lnTo>
                <a:lnTo>
                  <a:pt x="910266" y="831047"/>
                </a:lnTo>
                <a:lnTo>
                  <a:pt x="902315" y="837405"/>
                </a:lnTo>
                <a:lnTo>
                  <a:pt x="894682" y="843763"/>
                </a:lnTo>
                <a:lnTo>
                  <a:pt x="887050" y="850439"/>
                </a:lnTo>
                <a:lnTo>
                  <a:pt x="879417" y="857115"/>
                </a:lnTo>
                <a:lnTo>
                  <a:pt x="872420" y="864109"/>
                </a:lnTo>
                <a:lnTo>
                  <a:pt x="865424" y="871738"/>
                </a:lnTo>
                <a:lnTo>
                  <a:pt x="858745" y="879368"/>
                </a:lnTo>
                <a:lnTo>
                  <a:pt x="852384" y="886997"/>
                </a:lnTo>
                <a:lnTo>
                  <a:pt x="846024" y="894945"/>
                </a:lnTo>
                <a:lnTo>
                  <a:pt x="917898" y="894945"/>
                </a:lnTo>
                <a:lnTo>
                  <a:pt x="923305" y="880639"/>
                </a:lnTo>
                <a:lnTo>
                  <a:pt x="929348" y="866970"/>
                </a:lnTo>
                <a:lnTo>
                  <a:pt x="935708" y="853618"/>
                </a:lnTo>
                <a:lnTo>
                  <a:pt x="942387" y="840584"/>
                </a:lnTo>
                <a:lnTo>
                  <a:pt x="949065" y="828504"/>
                </a:lnTo>
                <a:lnTo>
                  <a:pt x="956380" y="816424"/>
                </a:lnTo>
                <a:lnTo>
                  <a:pt x="964013" y="805615"/>
                </a:lnTo>
                <a:lnTo>
                  <a:pt x="971964" y="794807"/>
                </a:lnTo>
                <a:close/>
                <a:moveTo>
                  <a:pt x="1123346" y="767150"/>
                </a:moveTo>
                <a:lnTo>
                  <a:pt x="1123346" y="894945"/>
                </a:lnTo>
                <a:lnTo>
                  <a:pt x="1251830" y="894945"/>
                </a:lnTo>
                <a:lnTo>
                  <a:pt x="1247060" y="883818"/>
                </a:lnTo>
                <a:lnTo>
                  <a:pt x="1242289" y="873645"/>
                </a:lnTo>
                <a:lnTo>
                  <a:pt x="1237201" y="863473"/>
                </a:lnTo>
                <a:lnTo>
                  <a:pt x="1232112" y="853618"/>
                </a:lnTo>
                <a:lnTo>
                  <a:pt x="1226388" y="844081"/>
                </a:lnTo>
                <a:lnTo>
                  <a:pt x="1220663" y="835180"/>
                </a:lnTo>
                <a:lnTo>
                  <a:pt x="1214939" y="826279"/>
                </a:lnTo>
                <a:lnTo>
                  <a:pt x="1208896" y="818649"/>
                </a:lnTo>
                <a:lnTo>
                  <a:pt x="1202535" y="810702"/>
                </a:lnTo>
                <a:lnTo>
                  <a:pt x="1196175" y="803708"/>
                </a:lnTo>
                <a:lnTo>
                  <a:pt x="1189496" y="796714"/>
                </a:lnTo>
                <a:lnTo>
                  <a:pt x="1182818" y="790674"/>
                </a:lnTo>
                <a:lnTo>
                  <a:pt x="1176139" y="784634"/>
                </a:lnTo>
                <a:lnTo>
                  <a:pt x="1168824" y="779548"/>
                </a:lnTo>
                <a:lnTo>
                  <a:pt x="1161828" y="774461"/>
                </a:lnTo>
                <a:lnTo>
                  <a:pt x="1154831" y="770329"/>
                </a:lnTo>
                <a:lnTo>
                  <a:pt x="1138929" y="768421"/>
                </a:lnTo>
                <a:lnTo>
                  <a:pt x="1123346" y="767150"/>
                </a:lnTo>
                <a:close/>
                <a:moveTo>
                  <a:pt x="1086454" y="767150"/>
                </a:moveTo>
                <a:lnTo>
                  <a:pt x="1070871" y="768421"/>
                </a:lnTo>
                <a:lnTo>
                  <a:pt x="1055287" y="770329"/>
                </a:lnTo>
                <a:lnTo>
                  <a:pt x="1047973" y="774461"/>
                </a:lnTo>
                <a:lnTo>
                  <a:pt x="1040976" y="779548"/>
                </a:lnTo>
                <a:lnTo>
                  <a:pt x="1033979" y="784634"/>
                </a:lnTo>
                <a:lnTo>
                  <a:pt x="1026983" y="790674"/>
                </a:lnTo>
                <a:lnTo>
                  <a:pt x="1020304" y="796714"/>
                </a:lnTo>
                <a:lnTo>
                  <a:pt x="1013944" y="803708"/>
                </a:lnTo>
                <a:lnTo>
                  <a:pt x="1007265" y="810702"/>
                </a:lnTo>
                <a:lnTo>
                  <a:pt x="1000904" y="818649"/>
                </a:lnTo>
                <a:lnTo>
                  <a:pt x="995180" y="826279"/>
                </a:lnTo>
                <a:lnTo>
                  <a:pt x="989137" y="835180"/>
                </a:lnTo>
                <a:lnTo>
                  <a:pt x="983731" y="844081"/>
                </a:lnTo>
                <a:lnTo>
                  <a:pt x="978006" y="853618"/>
                </a:lnTo>
                <a:lnTo>
                  <a:pt x="972918" y="863473"/>
                </a:lnTo>
                <a:lnTo>
                  <a:pt x="967829" y="873645"/>
                </a:lnTo>
                <a:lnTo>
                  <a:pt x="962741" y="883818"/>
                </a:lnTo>
                <a:lnTo>
                  <a:pt x="958288" y="894945"/>
                </a:lnTo>
                <a:lnTo>
                  <a:pt x="1086454" y="894945"/>
                </a:lnTo>
                <a:lnTo>
                  <a:pt x="1086454" y="767150"/>
                </a:lnTo>
                <a:close/>
                <a:moveTo>
                  <a:pt x="1095359" y="711200"/>
                </a:moveTo>
                <a:lnTo>
                  <a:pt x="1105218" y="711200"/>
                </a:lnTo>
                <a:lnTo>
                  <a:pt x="1115077" y="711200"/>
                </a:lnTo>
                <a:lnTo>
                  <a:pt x="1124300" y="711836"/>
                </a:lnTo>
                <a:lnTo>
                  <a:pt x="1134159" y="712471"/>
                </a:lnTo>
                <a:lnTo>
                  <a:pt x="1143700" y="713425"/>
                </a:lnTo>
                <a:lnTo>
                  <a:pt x="1153559" y="714379"/>
                </a:lnTo>
                <a:lnTo>
                  <a:pt x="1163100" y="715650"/>
                </a:lnTo>
                <a:lnTo>
                  <a:pt x="1172641" y="717240"/>
                </a:lnTo>
                <a:lnTo>
                  <a:pt x="1181545" y="718829"/>
                </a:lnTo>
                <a:lnTo>
                  <a:pt x="1191086" y="721055"/>
                </a:lnTo>
                <a:lnTo>
                  <a:pt x="1199991" y="723280"/>
                </a:lnTo>
                <a:lnTo>
                  <a:pt x="1218119" y="728366"/>
                </a:lnTo>
                <a:lnTo>
                  <a:pt x="1235929" y="734724"/>
                </a:lnTo>
                <a:lnTo>
                  <a:pt x="1253420" y="741400"/>
                </a:lnTo>
                <a:lnTo>
                  <a:pt x="1269958" y="748712"/>
                </a:lnTo>
                <a:lnTo>
                  <a:pt x="1286495" y="757295"/>
                </a:lnTo>
                <a:lnTo>
                  <a:pt x="1302715" y="766514"/>
                </a:lnTo>
                <a:lnTo>
                  <a:pt x="1317980" y="776369"/>
                </a:lnTo>
                <a:lnTo>
                  <a:pt x="1332928" y="786859"/>
                </a:lnTo>
                <a:lnTo>
                  <a:pt x="1347239" y="798304"/>
                </a:lnTo>
                <a:lnTo>
                  <a:pt x="1360914" y="810384"/>
                </a:lnTo>
                <a:lnTo>
                  <a:pt x="1374272" y="822782"/>
                </a:lnTo>
                <a:lnTo>
                  <a:pt x="1386993" y="836134"/>
                </a:lnTo>
                <a:lnTo>
                  <a:pt x="1398760" y="850121"/>
                </a:lnTo>
                <a:lnTo>
                  <a:pt x="1410209" y="864109"/>
                </a:lnTo>
                <a:lnTo>
                  <a:pt x="1421022" y="879368"/>
                </a:lnTo>
                <a:lnTo>
                  <a:pt x="1430881" y="894945"/>
                </a:lnTo>
                <a:lnTo>
                  <a:pt x="1439786" y="910839"/>
                </a:lnTo>
                <a:lnTo>
                  <a:pt x="1448373" y="927370"/>
                </a:lnTo>
                <a:lnTo>
                  <a:pt x="1456005" y="943901"/>
                </a:lnTo>
                <a:lnTo>
                  <a:pt x="1463002" y="961067"/>
                </a:lnTo>
                <a:lnTo>
                  <a:pt x="1469045" y="978869"/>
                </a:lnTo>
                <a:lnTo>
                  <a:pt x="1474133" y="996990"/>
                </a:lnTo>
                <a:lnTo>
                  <a:pt x="1476041" y="1006209"/>
                </a:lnTo>
                <a:lnTo>
                  <a:pt x="1478585" y="1015428"/>
                </a:lnTo>
                <a:lnTo>
                  <a:pt x="1480176" y="1024647"/>
                </a:lnTo>
                <a:lnTo>
                  <a:pt x="1481448" y="1034184"/>
                </a:lnTo>
                <a:lnTo>
                  <a:pt x="1482720" y="1043721"/>
                </a:lnTo>
                <a:lnTo>
                  <a:pt x="1483992" y="1053257"/>
                </a:lnTo>
                <a:lnTo>
                  <a:pt x="1484628" y="1062794"/>
                </a:lnTo>
                <a:lnTo>
                  <a:pt x="1485582" y="1072649"/>
                </a:lnTo>
                <a:lnTo>
                  <a:pt x="1485900" y="1082186"/>
                </a:lnTo>
                <a:lnTo>
                  <a:pt x="1485900" y="1092041"/>
                </a:lnTo>
                <a:lnTo>
                  <a:pt x="1485900" y="1101896"/>
                </a:lnTo>
                <a:lnTo>
                  <a:pt x="1485582" y="1111751"/>
                </a:lnTo>
                <a:lnTo>
                  <a:pt x="1484628" y="1121605"/>
                </a:lnTo>
                <a:lnTo>
                  <a:pt x="1483992" y="1131142"/>
                </a:lnTo>
                <a:lnTo>
                  <a:pt x="1482720" y="1140361"/>
                </a:lnTo>
                <a:lnTo>
                  <a:pt x="1481448" y="1149898"/>
                </a:lnTo>
                <a:lnTo>
                  <a:pt x="1480176" y="1159435"/>
                </a:lnTo>
                <a:lnTo>
                  <a:pt x="1478585" y="1168972"/>
                </a:lnTo>
                <a:lnTo>
                  <a:pt x="1476041" y="1177873"/>
                </a:lnTo>
                <a:lnTo>
                  <a:pt x="1474133" y="1187410"/>
                </a:lnTo>
                <a:lnTo>
                  <a:pt x="1469045" y="1205212"/>
                </a:lnTo>
                <a:lnTo>
                  <a:pt x="1463002" y="1223015"/>
                </a:lnTo>
                <a:lnTo>
                  <a:pt x="1456005" y="1240181"/>
                </a:lnTo>
                <a:lnTo>
                  <a:pt x="1448373" y="1257030"/>
                </a:lnTo>
                <a:lnTo>
                  <a:pt x="1439786" y="1273878"/>
                </a:lnTo>
                <a:lnTo>
                  <a:pt x="1430881" y="1289455"/>
                </a:lnTo>
                <a:lnTo>
                  <a:pt x="1421022" y="1304714"/>
                </a:lnTo>
                <a:lnTo>
                  <a:pt x="1410209" y="1319973"/>
                </a:lnTo>
                <a:lnTo>
                  <a:pt x="1398760" y="1334279"/>
                </a:lnTo>
                <a:lnTo>
                  <a:pt x="1386993" y="1348266"/>
                </a:lnTo>
                <a:lnTo>
                  <a:pt x="1374272" y="1361300"/>
                </a:lnTo>
                <a:lnTo>
                  <a:pt x="1360914" y="1373698"/>
                </a:lnTo>
                <a:lnTo>
                  <a:pt x="1347239" y="1386096"/>
                </a:lnTo>
                <a:lnTo>
                  <a:pt x="1332928" y="1397540"/>
                </a:lnTo>
                <a:lnTo>
                  <a:pt x="1317980" y="1407713"/>
                </a:lnTo>
                <a:lnTo>
                  <a:pt x="1302715" y="1417886"/>
                </a:lnTo>
                <a:lnTo>
                  <a:pt x="1286495" y="1427105"/>
                </a:lnTo>
                <a:lnTo>
                  <a:pt x="1269958" y="1435370"/>
                </a:lnTo>
                <a:lnTo>
                  <a:pt x="1253420" y="1443317"/>
                </a:lnTo>
                <a:lnTo>
                  <a:pt x="1235929" y="1449993"/>
                </a:lnTo>
                <a:lnTo>
                  <a:pt x="1218119" y="1455715"/>
                </a:lnTo>
                <a:lnTo>
                  <a:pt x="1199991" y="1460802"/>
                </a:lnTo>
                <a:lnTo>
                  <a:pt x="1191086" y="1463345"/>
                </a:lnTo>
                <a:lnTo>
                  <a:pt x="1181545" y="1465253"/>
                </a:lnTo>
                <a:lnTo>
                  <a:pt x="1172641" y="1467160"/>
                </a:lnTo>
                <a:lnTo>
                  <a:pt x="1163100" y="1468750"/>
                </a:lnTo>
                <a:lnTo>
                  <a:pt x="1153559" y="1470021"/>
                </a:lnTo>
                <a:lnTo>
                  <a:pt x="1143700" y="1471293"/>
                </a:lnTo>
                <a:lnTo>
                  <a:pt x="1134159" y="1471929"/>
                </a:lnTo>
                <a:lnTo>
                  <a:pt x="1124300" y="1472247"/>
                </a:lnTo>
                <a:lnTo>
                  <a:pt x="1115077" y="1472882"/>
                </a:lnTo>
                <a:lnTo>
                  <a:pt x="1105218" y="1473200"/>
                </a:lnTo>
                <a:lnTo>
                  <a:pt x="1095359" y="1472882"/>
                </a:lnTo>
                <a:lnTo>
                  <a:pt x="1085500" y="1472247"/>
                </a:lnTo>
                <a:lnTo>
                  <a:pt x="1075959" y="1471929"/>
                </a:lnTo>
                <a:lnTo>
                  <a:pt x="1066100" y="1471293"/>
                </a:lnTo>
                <a:lnTo>
                  <a:pt x="1056560" y="1470021"/>
                </a:lnTo>
                <a:lnTo>
                  <a:pt x="1047019" y="1468750"/>
                </a:lnTo>
                <a:lnTo>
                  <a:pt x="1037796" y="1467160"/>
                </a:lnTo>
                <a:lnTo>
                  <a:pt x="1028255" y="1465253"/>
                </a:lnTo>
                <a:lnTo>
                  <a:pt x="1019032" y="1463345"/>
                </a:lnTo>
                <a:lnTo>
                  <a:pt x="1010127" y="1460802"/>
                </a:lnTo>
                <a:lnTo>
                  <a:pt x="991999" y="1455715"/>
                </a:lnTo>
                <a:lnTo>
                  <a:pt x="974190" y="1449993"/>
                </a:lnTo>
                <a:lnTo>
                  <a:pt x="956698" y="1443317"/>
                </a:lnTo>
                <a:lnTo>
                  <a:pt x="939843" y="1435370"/>
                </a:lnTo>
                <a:lnTo>
                  <a:pt x="923623" y="1427105"/>
                </a:lnTo>
                <a:lnTo>
                  <a:pt x="907403" y="1417886"/>
                </a:lnTo>
                <a:lnTo>
                  <a:pt x="892138" y="1407713"/>
                </a:lnTo>
                <a:lnTo>
                  <a:pt x="877191" y="1397540"/>
                </a:lnTo>
                <a:lnTo>
                  <a:pt x="862561" y="1386096"/>
                </a:lnTo>
                <a:lnTo>
                  <a:pt x="848886" y="1373698"/>
                </a:lnTo>
                <a:lnTo>
                  <a:pt x="835847" y="1361300"/>
                </a:lnTo>
                <a:lnTo>
                  <a:pt x="823126" y="1348266"/>
                </a:lnTo>
                <a:lnTo>
                  <a:pt x="811040" y="1334279"/>
                </a:lnTo>
                <a:lnTo>
                  <a:pt x="799909" y="1319973"/>
                </a:lnTo>
                <a:lnTo>
                  <a:pt x="789414" y="1304714"/>
                </a:lnTo>
                <a:lnTo>
                  <a:pt x="778919" y="1289455"/>
                </a:lnTo>
                <a:lnTo>
                  <a:pt x="770014" y="1273878"/>
                </a:lnTo>
                <a:lnTo>
                  <a:pt x="761746" y="1257030"/>
                </a:lnTo>
                <a:lnTo>
                  <a:pt x="753795" y="1240181"/>
                </a:lnTo>
                <a:lnTo>
                  <a:pt x="747116" y="1223015"/>
                </a:lnTo>
                <a:lnTo>
                  <a:pt x="741073" y="1205212"/>
                </a:lnTo>
                <a:lnTo>
                  <a:pt x="735985" y="1187410"/>
                </a:lnTo>
                <a:lnTo>
                  <a:pt x="733759" y="1177873"/>
                </a:lnTo>
                <a:lnTo>
                  <a:pt x="731851" y="1168972"/>
                </a:lnTo>
                <a:lnTo>
                  <a:pt x="729624" y="1159435"/>
                </a:lnTo>
                <a:lnTo>
                  <a:pt x="728034" y="1149898"/>
                </a:lnTo>
                <a:lnTo>
                  <a:pt x="727080" y="1140361"/>
                </a:lnTo>
                <a:lnTo>
                  <a:pt x="725808" y="1131142"/>
                </a:lnTo>
                <a:lnTo>
                  <a:pt x="725172" y="1121605"/>
                </a:lnTo>
                <a:lnTo>
                  <a:pt x="724536" y="1111751"/>
                </a:lnTo>
                <a:lnTo>
                  <a:pt x="724218" y="1101896"/>
                </a:lnTo>
                <a:lnTo>
                  <a:pt x="723900" y="1092041"/>
                </a:lnTo>
                <a:lnTo>
                  <a:pt x="724218" y="1082186"/>
                </a:lnTo>
                <a:lnTo>
                  <a:pt x="724536" y="1072649"/>
                </a:lnTo>
                <a:lnTo>
                  <a:pt x="725172" y="1062794"/>
                </a:lnTo>
                <a:lnTo>
                  <a:pt x="725808" y="1053257"/>
                </a:lnTo>
                <a:lnTo>
                  <a:pt x="727080" y="1043721"/>
                </a:lnTo>
                <a:lnTo>
                  <a:pt x="728034" y="1034184"/>
                </a:lnTo>
                <a:lnTo>
                  <a:pt x="729624" y="1024647"/>
                </a:lnTo>
                <a:lnTo>
                  <a:pt x="731851" y="1015428"/>
                </a:lnTo>
                <a:lnTo>
                  <a:pt x="733759" y="1006209"/>
                </a:lnTo>
                <a:lnTo>
                  <a:pt x="735985" y="996990"/>
                </a:lnTo>
                <a:lnTo>
                  <a:pt x="741073" y="978869"/>
                </a:lnTo>
                <a:lnTo>
                  <a:pt x="747116" y="961067"/>
                </a:lnTo>
                <a:lnTo>
                  <a:pt x="753795" y="943901"/>
                </a:lnTo>
                <a:lnTo>
                  <a:pt x="761746" y="927370"/>
                </a:lnTo>
                <a:lnTo>
                  <a:pt x="770014" y="910839"/>
                </a:lnTo>
                <a:lnTo>
                  <a:pt x="778919" y="894945"/>
                </a:lnTo>
                <a:lnTo>
                  <a:pt x="789414" y="879368"/>
                </a:lnTo>
                <a:lnTo>
                  <a:pt x="799909" y="864109"/>
                </a:lnTo>
                <a:lnTo>
                  <a:pt x="811040" y="850121"/>
                </a:lnTo>
                <a:lnTo>
                  <a:pt x="823126" y="836134"/>
                </a:lnTo>
                <a:lnTo>
                  <a:pt x="835847" y="822782"/>
                </a:lnTo>
                <a:lnTo>
                  <a:pt x="848886" y="810384"/>
                </a:lnTo>
                <a:lnTo>
                  <a:pt x="862561" y="798304"/>
                </a:lnTo>
                <a:lnTo>
                  <a:pt x="877191" y="786859"/>
                </a:lnTo>
                <a:lnTo>
                  <a:pt x="892138" y="776369"/>
                </a:lnTo>
                <a:lnTo>
                  <a:pt x="907403" y="766514"/>
                </a:lnTo>
                <a:lnTo>
                  <a:pt x="923623" y="757295"/>
                </a:lnTo>
                <a:lnTo>
                  <a:pt x="939843" y="748712"/>
                </a:lnTo>
                <a:lnTo>
                  <a:pt x="956698" y="741400"/>
                </a:lnTo>
                <a:lnTo>
                  <a:pt x="974190" y="734724"/>
                </a:lnTo>
                <a:lnTo>
                  <a:pt x="991999" y="728366"/>
                </a:lnTo>
                <a:lnTo>
                  <a:pt x="1010127" y="723280"/>
                </a:lnTo>
                <a:lnTo>
                  <a:pt x="1019032" y="721055"/>
                </a:lnTo>
                <a:lnTo>
                  <a:pt x="1028255" y="718829"/>
                </a:lnTo>
                <a:lnTo>
                  <a:pt x="1037796" y="717240"/>
                </a:lnTo>
                <a:lnTo>
                  <a:pt x="1047019" y="715650"/>
                </a:lnTo>
                <a:lnTo>
                  <a:pt x="1056560" y="714379"/>
                </a:lnTo>
                <a:lnTo>
                  <a:pt x="1066100" y="713425"/>
                </a:lnTo>
                <a:lnTo>
                  <a:pt x="1075959" y="712471"/>
                </a:lnTo>
                <a:lnTo>
                  <a:pt x="1085500" y="711836"/>
                </a:lnTo>
                <a:lnTo>
                  <a:pt x="1095359" y="711200"/>
                </a:lnTo>
                <a:close/>
                <a:moveTo>
                  <a:pt x="1073150" y="566737"/>
                </a:moveTo>
                <a:lnTo>
                  <a:pt x="1138238" y="566737"/>
                </a:lnTo>
                <a:lnTo>
                  <a:pt x="1138238" y="674687"/>
                </a:lnTo>
                <a:lnTo>
                  <a:pt x="1073150" y="674687"/>
                </a:lnTo>
                <a:lnTo>
                  <a:pt x="1073150" y="566737"/>
                </a:lnTo>
                <a:close/>
                <a:moveTo>
                  <a:pt x="279559" y="514350"/>
                </a:moveTo>
                <a:lnTo>
                  <a:pt x="284642" y="514986"/>
                </a:lnTo>
                <a:lnTo>
                  <a:pt x="290360" y="515304"/>
                </a:lnTo>
                <a:lnTo>
                  <a:pt x="295443" y="515939"/>
                </a:lnTo>
                <a:lnTo>
                  <a:pt x="300526" y="517211"/>
                </a:lnTo>
                <a:lnTo>
                  <a:pt x="305609" y="518482"/>
                </a:lnTo>
                <a:lnTo>
                  <a:pt x="310691" y="520072"/>
                </a:lnTo>
                <a:lnTo>
                  <a:pt x="315457" y="521979"/>
                </a:lnTo>
                <a:lnTo>
                  <a:pt x="320222" y="523886"/>
                </a:lnTo>
                <a:lnTo>
                  <a:pt x="324987" y="526112"/>
                </a:lnTo>
                <a:lnTo>
                  <a:pt x="329117" y="528973"/>
                </a:lnTo>
                <a:lnTo>
                  <a:pt x="333564" y="531834"/>
                </a:lnTo>
                <a:lnTo>
                  <a:pt x="338012" y="535012"/>
                </a:lnTo>
                <a:lnTo>
                  <a:pt x="342142" y="538509"/>
                </a:lnTo>
                <a:lnTo>
                  <a:pt x="346272" y="542006"/>
                </a:lnTo>
                <a:lnTo>
                  <a:pt x="349766" y="545820"/>
                </a:lnTo>
                <a:lnTo>
                  <a:pt x="353261" y="549953"/>
                </a:lnTo>
                <a:lnTo>
                  <a:pt x="356755" y="553768"/>
                </a:lnTo>
                <a:lnTo>
                  <a:pt x="360250" y="558218"/>
                </a:lnTo>
                <a:lnTo>
                  <a:pt x="363109" y="562986"/>
                </a:lnTo>
                <a:lnTo>
                  <a:pt x="366285" y="567754"/>
                </a:lnTo>
                <a:lnTo>
                  <a:pt x="369145" y="572523"/>
                </a:lnTo>
                <a:lnTo>
                  <a:pt x="371368" y="577609"/>
                </a:lnTo>
                <a:lnTo>
                  <a:pt x="373592" y="582695"/>
                </a:lnTo>
                <a:lnTo>
                  <a:pt x="375816" y="587781"/>
                </a:lnTo>
                <a:lnTo>
                  <a:pt x="377722" y="593185"/>
                </a:lnTo>
                <a:lnTo>
                  <a:pt x="379310" y="598907"/>
                </a:lnTo>
                <a:lnTo>
                  <a:pt x="380899" y="604629"/>
                </a:lnTo>
                <a:lnTo>
                  <a:pt x="381852" y="610669"/>
                </a:lnTo>
                <a:lnTo>
                  <a:pt x="382805" y="616391"/>
                </a:lnTo>
                <a:lnTo>
                  <a:pt x="383440" y="622431"/>
                </a:lnTo>
                <a:lnTo>
                  <a:pt x="384076" y="628470"/>
                </a:lnTo>
                <a:lnTo>
                  <a:pt x="384076" y="634510"/>
                </a:lnTo>
                <a:lnTo>
                  <a:pt x="384076" y="642139"/>
                </a:lnTo>
                <a:lnTo>
                  <a:pt x="383123" y="649769"/>
                </a:lnTo>
                <a:lnTo>
                  <a:pt x="382487" y="657398"/>
                </a:lnTo>
                <a:lnTo>
                  <a:pt x="381216" y="665345"/>
                </a:lnTo>
                <a:lnTo>
                  <a:pt x="379310" y="673292"/>
                </a:lnTo>
                <a:lnTo>
                  <a:pt x="377404" y="681239"/>
                </a:lnTo>
                <a:lnTo>
                  <a:pt x="375181" y="688868"/>
                </a:lnTo>
                <a:lnTo>
                  <a:pt x="372639" y="696816"/>
                </a:lnTo>
                <a:lnTo>
                  <a:pt x="369780" y="704763"/>
                </a:lnTo>
                <a:lnTo>
                  <a:pt x="366603" y="712710"/>
                </a:lnTo>
                <a:lnTo>
                  <a:pt x="363109" y="720021"/>
                </a:lnTo>
                <a:lnTo>
                  <a:pt x="359297" y="727332"/>
                </a:lnTo>
                <a:lnTo>
                  <a:pt x="355167" y="734326"/>
                </a:lnTo>
                <a:lnTo>
                  <a:pt x="351037" y="741319"/>
                </a:lnTo>
                <a:lnTo>
                  <a:pt x="346589" y="747677"/>
                </a:lnTo>
                <a:lnTo>
                  <a:pt x="341824" y="754035"/>
                </a:lnTo>
                <a:lnTo>
                  <a:pt x="341824" y="796313"/>
                </a:lnTo>
                <a:lnTo>
                  <a:pt x="365015" y="806486"/>
                </a:lnTo>
                <a:lnTo>
                  <a:pt x="389158" y="816658"/>
                </a:lnTo>
                <a:lnTo>
                  <a:pt x="437128" y="836367"/>
                </a:lnTo>
                <a:lnTo>
                  <a:pt x="480968" y="854168"/>
                </a:lnTo>
                <a:lnTo>
                  <a:pt x="499711" y="862433"/>
                </a:lnTo>
                <a:lnTo>
                  <a:pt x="515913" y="870063"/>
                </a:lnTo>
                <a:lnTo>
                  <a:pt x="519407" y="871970"/>
                </a:lnTo>
                <a:lnTo>
                  <a:pt x="522902" y="874195"/>
                </a:lnTo>
                <a:lnTo>
                  <a:pt x="526079" y="877056"/>
                </a:lnTo>
                <a:lnTo>
                  <a:pt x="528938" y="880235"/>
                </a:lnTo>
                <a:lnTo>
                  <a:pt x="531797" y="883414"/>
                </a:lnTo>
                <a:lnTo>
                  <a:pt x="534338" y="886910"/>
                </a:lnTo>
                <a:lnTo>
                  <a:pt x="536880" y="890725"/>
                </a:lnTo>
                <a:lnTo>
                  <a:pt x="539104" y="895175"/>
                </a:lnTo>
                <a:lnTo>
                  <a:pt x="543233" y="903758"/>
                </a:lnTo>
                <a:lnTo>
                  <a:pt x="546728" y="913295"/>
                </a:lnTo>
                <a:lnTo>
                  <a:pt x="549905" y="923149"/>
                </a:lnTo>
                <a:lnTo>
                  <a:pt x="552129" y="933322"/>
                </a:lnTo>
                <a:lnTo>
                  <a:pt x="554035" y="943176"/>
                </a:lnTo>
                <a:lnTo>
                  <a:pt x="555623" y="953030"/>
                </a:lnTo>
                <a:lnTo>
                  <a:pt x="556894" y="962567"/>
                </a:lnTo>
                <a:lnTo>
                  <a:pt x="557529" y="971468"/>
                </a:lnTo>
                <a:lnTo>
                  <a:pt x="558800" y="986726"/>
                </a:lnTo>
                <a:lnTo>
                  <a:pt x="558800" y="996898"/>
                </a:lnTo>
                <a:lnTo>
                  <a:pt x="558800" y="998488"/>
                </a:lnTo>
                <a:lnTo>
                  <a:pt x="558164" y="1000395"/>
                </a:lnTo>
                <a:lnTo>
                  <a:pt x="556894" y="1002302"/>
                </a:lnTo>
                <a:lnTo>
                  <a:pt x="555305" y="1003892"/>
                </a:lnTo>
                <a:lnTo>
                  <a:pt x="553399" y="1005799"/>
                </a:lnTo>
                <a:lnTo>
                  <a:pt x="550858" y="1007707"/>
                </a:lnTo>
                <a:lnTo>
                  <a:pt x="548316" y="1009932"/>
                </a:lnTo>
                <a:lnTo>
                  <a:pt x="544504" y="1011521"/>
                </a:lnTo>
                <a:lnTo>
                  <a:pt x="536880" y="1015336"/>
                </a:lnTo>
                <a:lnTo>
                  <a:pt x="527032" y="1018832"/>
                </a:lnTo>
                <a:lnTo>
                  <a:pt x="515278" y="1022011"/>
                </a:lnTo>
                <a:lnTo>
                  <a:pt x="501300" y="1025190"/>
                </a:lnTo>
                <a:lnTo>
                  <a:pt x="486051" y="1028369"/>
                </a:lnTo>
                <a:lnTo>
                  <a:pt x="468579" y="1031230"/>
                </a:lnTo>
                <a:lnTo>
                  <a:pt x="449200" y="1033455"/>
                </a:lnTo>
                <a:lnTo>
                  <a:pt x="428551" y="1035680"/>
                </a:lnTo>
                <a:lnTo>
                  <a:pt x="405360" y="1037270"/>
                </a:lnTo>
                <a:lnTo>
                  <a:pt x="380581" y="1038541"/>
                </a:lnTo>
                <a:lnTo>
                  <a:pt x="353261" y="1039495"/>
                </a:lnTo>
                <a:lnTo>
                  <a:pt x="324352" y="1039813"/>
                </a:lnTo>
                <a:lnTo>
                  <a:pt x="216976" y="1039813"/>
                </a:lnTo>
                <a:lnTo>
                  <a:pt x="190290" y="1038859"/>
                </a:lnTo>
                <a:lnTo>
                  <a:pt x="165511" y="1038223"/>
                </a:lnTo>
                <a:lnTo>
                  <a:pt x="142638" y="1036634"/>
                </a:lnTo>
                <a:lnTo>
                  <a:pt x="121036" y="1034727"/>
                </a:lnTo>
                <a:lnTo>
                  <a:pt x="101658" y="1032819"/>
                </a:lnTo>
                <a:lnTo>
                  <a:pt x="83868" y="1029958"/>
                </a:lnTo>
                <a:lnTo>
                  <a:pt x="67666" y="1027415"/>
                </a:lnTo>
                <a:lnTo>
                  <a:pt x="53053" y="1024554"/>
                </a:lnTo>
                <a:lnTo>
                  <a:pt x="40663" y="1021376"/>
                </a:lnTo>
                <a:lnTo>
                  <a:pt x="29862" y="1018197"/>
                </a:lnTo>
                <a:lnTo>
                  <a:pt x="20331" y="1014700"/>
                </a:lnTo>
                <a:lnTo>
                  <a:pt x="13025" y="1010885"/>
                </a:lnTo>
                <a:lnTo>
                  <a:pt x="7624" y="1007389"/>
                </a:lnTo>
                <a:lnTo>
                  <a:pt x="5083" y="1005481"/>
                </a:lnTo>
                <a:lnTo>
                  <a:pt x="3177" y="1003892"/>
                </a:lnTo>
                <a:lnTo>
                  <a:pt x="1588" y="1001985"/>
                </a:lnTo>
                <a:lnTo>
                  <a:pt x="635" y="1000395"/>
                </a:lnTo>
                <a:lnTo>
                  <a:pt x="0" y="998488"/>
                </a:lnTo>
                <a:lnTo>
                  <a:pt x="0" y="996898"/>
                </a:lnTo>
                <a:lnTo>
                  <a:pt x="0" y="986726"/>
                </a:lnTo>
                <a:lnTo>
                  <a:pt x="1271" y="971468"/>
                </a:lnTo>
                <a:lnTo>
                  <a:pt x="1906" y="962567"/>
                </a:lnTo>
                <a:lnTo>
                  <a:pt x="3177" y="953030"/>
                </a:lnTo>
                <a:lnTo>
                  <a:pt x="4765" y="943176"/>
                </a:lnTo>
                <a:lnTo>
                  <a:pt x="6671" y="933322"/>
                </a:lnTo>
                <a:lnTo>
                  <a:pt x="9530" y="923149"/>
                </a:lnTo>
                <a:lnTo>
                  <a:pt x="12072" y="913295"/>
                </a:lnTo>
                <a:lnTo>
                  <a:pt x="15884" y="903758"/>
                </a:lnTo>
                <a:lnTo>
                  <a:pt x="19696" y="895175"/>
                </a:lnTo>
                <a:lnTo>
                  <a:pt x="21920" y="890725"/>
                </a:lnTo>
                <a:lnTo>
                  <a:pt x="24461" y="886910"/>
                </a:lnTo>
                <a:lnTo>
                  <a:pt x="27320" y="883414"/>
                </a:lnTo>
                <a:lnTo>
                  <a:pt x="29862" y="880235"/>
                </a:lnTo>
                <a:lnTo>
                  <a:pt x="33039" y="877056"/>
                </a:lnTo>
                <a:lnTo>
                  <a:pt x="36215" y="874195"/>
                </a:lnTo>
                <a:lnTo>
                  <a:pt x="39392" y="871970"/>
                </a:lnTo>
                <a:lnTo>
                  <a:pt x="42887" y="870063"/>
                </a:lnTo>
                <a:lnTo>
                  <a:pt x="59088" y="862433"/>
                </a:lnTo>
                <a:lnTo>
                  <a:pt x="77832" y="854168"/>
                </a:lnTo>
                <a:lnTo>
                  <a:pt x="121989" y="836367"/>
                </a:lnTo>
                <a:lnTo>
                  <a:pt x="169641" y="816658"/>
                </a:lnTo>
                <a:lnTo>
                  <a:pt x="193785" y="806486"/>
                </a:lnTo>
                <a:lnTo>
                  <a:pt x="216976" y="796313"/>
                </a:lnTo>
                <a:lnTo>
                  <a:pt x="216976" y="754035"/>
                </a:lnTo>
                <a:lnTo>
                  <a:pt x="212210" y="747677"/>
                </a:lnTo>
                <a:lnTo>
                  <a:pt x="208081" y="741319"/>
                </a:lnTo>
                <a:lnTo>
                  <a:pt x="203633" y="734326"/>
                </a:lnTo>
                <a:lnTo>
                  <a:pt x="199503" y="727332"/>
                </a:lnTo>
                <a:lnTo>
                  <a:pt x="195691" y="720021"/>
                </a:lnTo>
                <a:lnTo>
                  <a:pt x="192514" y="712710"/>
                </a:lnTo>
                <a:lnTo>
                  <a:pt x="189337" y="704763"/>
                </a:lnTo>
                <a:lnTo>
                  <a:pt x="186161" y="696816"/>
                </a:lnTo>
                <a:lnTo>
                  <a:pt x="183937" y="688868"/>
                </a:lnTo>
                <a:lnTo>
                  <a:pt x="181395" y="681239"/>
                </a:lnTo>
                <a:lnTo>
                  <a:pt x="179489" y="673292"/>
                </a:lnTo>
                <a:lnTo>
                  <a:pt x="177901" y="665345"/>
                </a:lnTo>
                <a:lnTo>
                  <a:pt x="176313" y="657398"/>
                </a:lnTo>
                <a:lnTo>
                  <a:pt x="175677" y="649769"/>
                </a:lnTo>
                <a:lnTo>
                  <a:pt x="175360" y="642139"/>
                </a:lnTo>
                <a:lnTo>
                  <a:pt x="174724" y="634510"/>
                </a:lnTo>
                <a:lnTo>
                  <a:pt x="174724" y="628470"/>
                </a:lnTo>
                <a:lnTo>
                  <a:pt x="175360" y="622431"/>
                </a:lnTo>
                <a:lnTo>
                  <a:pt x="175995" y="616391"/>
                </a:lnTo>
                <a:lnTo>
                  <a:pt x="176948" y="610669"/>
                </a:lnTo>
                <a:lnTo>
                  <a:pt x="177901" y="604629"/>
                </a:lnTo>
                <a:lnTo>
                  <a:pt x="179489" y="598907"/>
                </a:lnTo>
                <a:lnTo>
                  <a:pt x="181078" y="593185"/>
                </a:lnTo>
                <a:lnTo>
                  <a:pt x="182984" y="587781"/>
                </a:lnTo>
                <a:lnTo>
                  <a:pt x="185208" y="582695"/>
                </a:lnTo>
                <a:lnTo>
                  <a:pt x="187431" y="577609"/>
                </a:lnTo>
                <a:lnTo>
                  <a:pt x="189973" y="572523"/>
                </a:lnTo>
                <a:lnTo>
                  <a:pt x="192514" y="567754"/>
                </a:lnTo>
                <a:lnTo>
                  <a:pt x="195691" y="562986"/>
                </a:lnTo>
                <a:lnTo>
                  <a:pt x="198868" y="558218"/>
                </a:lnTo>
                <a:lnTo>
                  <a:pt x="202045" y="553768"/>
                </a:lnTo>
                <a:lnTo>
                  <a:pt x="205539" y="549953"/>
                </a:lnTo>
                <a:lnTo>
                  <a:pt x="209034" y="545820"/>
                </a:lnTo>
                <a:lnTo>
                  <a:pt x="213163" y="542006"/>
                </a:lnTo>
                <a:lnTo>
                  <a:pt x="216976" y="538509"/>
                </a:lnTo>
                <a:lnTo>
                  <a:pt x="220788" y="535012"/>
                </a:lnTo>
                <a:lnTo>
                  <a:pt x="225235" y="531834"/>
                </a:lnTo>
                <a:lnTo>
                  <a:pt x="229683" y="528973"/>
                </a:lnTo>
                <a:lnTo>
                  <a:pt x="233813" y="526112"/>
                </a:lnTo>
                <a:lnTo>
                  <a:pt x="238578" y="523886"/>
                </a:lnTo>
                <a:lnTo>
                  <a:pt x="243343" y="521979"/>
                </a:lnTo>
                <a:lnTo>
                  <a:pt x="248426" y="520072"/>
                </a:lnTo>
                <a:lnTo>
                  <a:pt x="253191" y="518482"/>
                </a:lnTo>
                <a:lnTo>
                  <a:pt x="258274" y="517211"/>
                </a:lnTo>
                <a:lnTo>
                  <a:pt x="263357" y="515939"/>
                </a:lnTo>
                <a:lnTo>
                  <a:pt x="268440" y="515304"/>
                </a:lnTo>
                <a:lnTo>
                  <a:pt x="274158" y="514986"/>
                </a:lnTo>
                <a:lnTo>
                  <a:pt x="279559" y="514350"/>
                </a:lnTo>
                <a:close/>
                <a:moveTo>
                  <a:pt x="1925320" y="511175"/>
                </a:moveTo>
                <a:lnTo>
                  <a:pt x="1930400" y="511175"/>
                </a:lnTo>
                <a:lnTo>
                  <a:pt x="1935798" y="511175"/>
                </a:lnTo>
                <a:lnTo>
                  <a:pt x="1940878" y="511492"/>
                </a:lnTo>
                <a:lnTo>
                  <a:pt x="1946593" y="512126"/>
                </a:lnTo>
                <a:lnTo>
                  <a:pt x="1951673" y="513395"/>
                </a:lnTo>
                <a:lnTo>
                  <a:pt x="1956753" y="514663"/>
                </a:lnTo>
                <a:lnTo>
                  <a:pt x="1961515" y="516249"/>
                </a:lnTo>
                <a:lnTo>
                  <a:pt x="1966278" y="518151"/>
                </a:lnTo>
                <a:lnTo>
                  <a:pt x="1971358" y="520371"/>
                </a:lnTo>
                <a:lnTo>
                  <a:pt x="1975803" y="522908"/>
                </a:lnTo>
                <a:lnTo>
                  <a:pt x="1980248" y="525762"/>
                </a:lnTo>
                <a:lnTo>
                  <a:pt x="1984693" y="528299"/>
                </a:lnTo>
                <a:lnTo>
                  <a:pt x="1989138" y="531470"/>
                </a:lnTo>
                <a:lnTo>
                  <a:pt x="1992948" y="534641"/>
                </a:lnTo>
                <a:lnTo>
                  <a:pt x="1997075" y="538130"/>
                </a:lnTo>
                <a:lnTo>
                  <a:pt x="2000885" y="542252"/>
                </a:lnTo>
                <a:lnTo>
                  <a:pt x="2004378" y="546058"/>
                </a:lnTo>
                <a:lnTo>
                  <a:pt x="2007870" y="550497"/>
                </a:lnTo>
                <a:lnTo>
                  <a:pt x="2011045" y="554620"/>
                </a:lnTo>
                <a:lnTo>
                  <a:pt x="2014220" y="559059"/>
                </a:lnTo>
                <a:lnTo>
                  <a:pt x="2017078" y="563816"/>
                </a:lnTo>
                <a:lnTo>
                  <a:pt x="2019618" y="568890"/>
                </a:lnTo>
                <a:lnTo>
                  <a:pt x="2022475" y="573647"/>
                </a:lnTo>
                <a:lnTo>
                  <a:pt x="2025015" y="579038"/>
                </a:lnTo>
                <a:lnTo>
                  <a:pt x="2026920" y="584111"/>
                </a:lnTo>
                <a:lnTo>
                  <a:pt x="2028825" y="589820"/>
                </a:lnTo>
                <a:lnTo>
                  <a:pt x="2030413" y="595211"/>
                </a:lnTo>
                <a:lnTo>
                  <a:pt x="2031683" y="601236"/>
                </a:lnTo>
                <a:lnTo>
                  <a:pt x="2032635" y="606627"/>
                </a:lnTo>
                <a:lnTo>
                  <a:pt x="2033905" y="612652"/>
                </a:lnTo>
                <a:lnTo>
                  <a:pt x="2034223" y="618677"/>
                </a:lnTo>
                <a:lnTo>
                  <a:pt x="2034858" y="624702"/>
                </a:lnTo>
                <a:lnTo>
                  <a:pt x="2035175" y="631045"/>
                </a:lnTo>
                <a:lnTo>
                  <a:pt x="2034858" y="638338"/>
                </a:lnTo>
                <a:lnTo>
                  <a:pt x="2034223" y="645949"/>
                </a:lnTo>
                <a:lnTo>
                  <a:pt x="2033270" y="653877"/>
                </a:lnTo>
                <a:lnTo>
                  <a:pt x="2032000" y="661488"/>
                </a:lnTo>
                <a:lnTo>
                  <a:pt x="2030413" y="669416"/>
                </a:lnTo>
                <a:lnTo>
                  <a:pt x="2028508" y="677343"/>
                </a:lnTo>
                <a:lnTo>
                  <a:pt x="2025968" y="685271"/>
                </a:lnTo>
                <a:lnTo>
                  <a:pt x="2023745" y="693199"/>
                </a:lnTo>
                <a:lnTo>
                  <a:pt x="2020570" y="700810"/>
                </a:lnTo>
                <a:lnTo>
                  <a:pt x="2017395" y="708421"/>
                </a:lnTo>
                <a:lnTo>
                  <a:pt x="2013903" y="716032"/>
                </a:lnTo>
                <a:lnTo>
                  <a:pt x="2010410" y="723325"/>
                </a:lnTo>
                <a:lnTo>
                  <a:pt x="2006283" y="730302"/>
                </a:lnTo>
                <a:lnTo>
                  <a:pt x="2002155" y="737278"/>
                </a:lnTo>
                <a:lnTo>
                  <a:pt x="1997710" y="743938"/>
                </a:lnTo>
                <a:lnTo>
                  <a:pt x="1992948" y="749963"/>
                </a:lnTo>
                <a:lnTo>
                  <a:pt x="1992948" y="791822"/>
                </a:lnTo>
                <a:lnTo>
                  <a:pt x="2016125" y="802287"/>
                </a:lnTo>
                <a:lnTo>
                  <a:pt x="2040255" y="812752"/>
                </a:lnTo>
                <a:lnTo>
                  <a:pt x="2087880" y="832413"/>
                </a:lnTo>
                <a:lnTo>
                  <a:pt x="2131378" y="849854"/>
                </a:lnTo>
                <a:lnTo>
                  <a:pt x="2150428" y="857782"/>
                </a:lnTo>
                <a:lnTo>
                  <a:pt x="2166938" y="865393"/>
                </a:lnTo>
                <a:lnTo>
                  <a:pt x="2170430" y="867296"/>
                </a:lnTo>
                <a:lnTo>
                  <a:pt x="2173605" y="869516"/>
                </a:lnTo>
                <a:lnTo>
                  <a:pt x="2176780" y="872370"/>
                </a:lnTo>
                <a:lnTo>
                  <a:pt x="2179955" y="875541"/>
                </a:lnTo>
                <a:lnTo>
                  <a:pt x="2182813" y="879029"/>
                </a:lnTo>
                <a:lnTo>
                  <a:pt x="2185035" y="882517"/>
                </a:lnTo>
                <a:lnTo>
                  <a:pt x="2187893" y="886640"/>
                </a:lnTo>
                <a:lnTo>
                  <a:pt x="2189798" y="890445"/>
                </a:lnTo>
                <a:lnTo>
                  <a:pt x="2194243" y="899641"/>
                </a:lnTo>
                <a:lnTo>
                  <a:pt x="2197735" y="908838"/>
                </a:lnTo>
                <a:lnTo>
                  <a:pt x="2200275" y="918668"/>
                </a:lnTo>
                <a:lnTo>
                  <a:pt x="2202815" y="928499"/>
                </a:lnTo>
                <a:lnTo>
                  <a:pt x="2204720" y="938647"/>
                </a:lnTo>
                <a:lnTo>
                  <a:pt x="2206308" y="948477"/>
                </a:lnTo>
                <a:lnTo>
                  <a:pt x="2207578" y="957991"/>
                </a:lnTo>
                <a:lnTo>
                  <a:pt x="2208530" y="966870"/>
                </a:lnTo>
                <a:lnTo>
                  <a:pt x="2209483" y="982092"/>
                </a:lnTo>
                <a:lnTo>
                  <a:pt x="2209800" y="991922"/>
                </a:lnTo>
                <a:lnTo>
                  <a:pt x="2209483" y="993825"/>
                </a:lnTo>
                <a:lnTo>
                  <a:pt x="2209165" y="995410"/>
                </a:lnTo>
                <a:lnTo>
                  <a:pt x="2207895" y="997313"/>
                </a:lnTo>
                <a:lnTo>
                  <a:pt x="2206625" y="998899"/>
                </a:lnTo>
                <a:lnTo>
                  <a:pt x="2204720" y="1000801"/>
                </a:lnTo>
                <a:lnTo>
                  <a:pt x="2202498" y="1002387"/>
                </a:lnTo>
                <a:lnTo>
                  <a:pt x="2196465" y="1005875"/>
                </a:lnTo>
                <a:lnTo>
                  <a:pt x="2188845" y="1009681"/>
                </a:lnTo>
                <a:lnTo>
                  <a:pt x="2179955" y="1013169"/>
                </a:lnTo>
                <a:lnTo>
                  <a:pt x="2168843" y="1016340"/>
                </a:lnTo>
                <a:lnTo>
                  <a:pt x="2156460" y="1019828"/>
                </a:lnTo>
                <a:lnTo>
                  <a:pt x="2142173" y="1022682"/>
                </a:lnTo>
                <a:lnTo>
                  <a:pt x="2125980" y="1025219"/>
                </a:lnTo>
                <a:lnTo>
                  <a:pt x="2108200" y="1027756"/>
                </a:lnTo>
                <a:lnTo>
                  <a:pt x="2088515" y="1029976"/>
                </a:lnTo>
                <a:lnTo>
                  <a:pt x="2067243" y="1031562"/>
                </a:lnTo>
                <a:lnTo>
                  <a:pt x="2044700" y="1033147"/>
                </a:lnTo>
                <a:lnTo>
                  <a:pt x="2019300" y="1034416"/>
                </a:lnTo>
                <a:lnTo>
                  <a:pt x="1992948" y="1034733"/>
                </a:lnTo>
                <a:lnTo>
                  <a:pt x="1992948" y="1035050"/>
                </a:lnTo>
                <a:lnTo>
                  <a:pt x="1884998" y="1035050"/>
                </a:lnTo>
                <a:lnTo>
                  <a:pt x="1856423" y="1034733"/>
                </a:lnTo>
                <a:lnTo>
                  <a:pt x="1829753" y="1034099"/>
                </a:lnTo>
                <a:lnTo>
                  <a:pt x="1804353" y="1032830"/>
                </a:lnTo>
                <a:lnTo>
                  <a:pt x="1781493" y="1030927"/>
                </a:lnTo>
                <a:lnTo>
                  <a:pt x="1760220" y="1028708"/>
                </a:lnTo>
                <a:lnTo>
                  <a:pt x="1741488" y="1026488"/>
                </a:lnTo>
                <a:lnTo>
                  <a:pt x="1724025" y="1023634"/>
                </a:lnTo>
                <a:lnTo>
                  <a:pt x="1708468" y="1020463"/>
                </a:lnTo>
                <a:lnTo>
                  <a:pt x="1695133" y="1017291"/>
                </a:lnTo>
                <a:lnTo>
                  <a:pt x="1683068" y="1013803"/>
                </a:lnTo>
                <a:lnTo>
                  <a:pt x="1673225" y="1010315"/>
                </a:lnTo>
                <a:lnTo>
                  <a:pt x="1664970" y="1006827"/>
                </a:lnTo>
                <a:lnTo>
                  <a:pt x="1662113" y="1004924"/>
                </a:lnTo>
                <a:lnTo>
                  <a:pt x="1659255" y="1003021"/>
                </a:lnTo>
                <a:lnTo>
                  <a:pt x="1656398" y="1001436"/>
                </a:lnTo>
                <a:lnTo>
                  <a:pt x="1654493" y="999216"/>
                </a:lnTo>
                <a:lnTo>
                  <a:pt x="1652905" y="997313"/>
                </a:lnTo>
                <a:lnTo>
                  <a:pt x="1651635" y="995410"/>
                </a:lnTo>
                <a:lnTo>
                  <a:pt x="1651318" y="993825"/>
                </a:lnTo>
                <a:lnTo>
                  <a:pt x="1651000" y="991922"/>
                </a:lnTo>
                <a:lnTo>
                  <a:pt x="1651318" y="982092"/>
                </a:lnTo>
                <a:lnTo>
                  <a:pt x="1652270" y="966870"/>
                </a:lnTo>
                <a:lnTo>
                  <a:pt x="1653223" y="957991"/>
                </a:lnTo>
                <a:lnTo>
                  <a:pt x="1654493" y="948477"/>
                </a:lnTo>
                <a:lnTo>
                  <a:pt x="1656080" y="938647"/>
                </a:lnTo>
                <a:lnTo>
                  <a:pt x="1657985" y="928499"/>
                </a:lnTo>
                <a:lnTo>
                  <a:pt x="1660525" y="918668"/>
                </a:lnTo>
                <a:lnTo>
                  <a:pt x="1663383" y="908838"/>
                </a:lnTo>
                <a:lnTo>
                  <a:pt x="1666558" y="899641"/>
                </a:lnTo>
                <a:lnTo>
                  <a:pt x="1671003" y="890445"/>
                </a:lnTo>
                <a:lnTo>
                  <a:pt x="1673225" y="886640"/>
                </a:lnTo>
                <a:lnTo>
                  <a:pt x="1675765" y="882517"/>
                </a:lnTo>
                <a:lnTo>
                  <a:pt x="1677988" y="879029"/>
                </a:lnTo>
                <a:lnTo>
                  <a:pt x="1681163" y="875541"/>
                </a:lnTo>
                <a:lnTo>
                  <a:pt x="1684020" y="872370"/>
                </a:lnTo>
                <a:lnTo>
                  <a:pt x="1687195" y="869516"/>
                </a:lnTo>
                <a:lnTo>
                  <a:pt x="1690688" y="867296"/>
                </a:lnTo>
                <a:lnTo>
                  <a:pt x="1694180" y="865393"/>
                </a:lnTo>
                <a:lnTo>
                  <a:pt x="1710373" y="857782"/>
                </a:lnTo>
                <a:lnTo>
                  <a:pt x="1729423" y="849854"/>
                </a:lnTo>
                <a:lnTo>
                  <a:pt x="1772920" y="832413"/>
                </a:lnTo>
                <a:lnTo>
                  <a:pt x="1820863" y="812752"/>
                </a:lnTo>
                <a:lnTo>
                  <a:pt x="1844675" y="802287"/>
                </a:lnTo>
                <a:lnTo>
                  <a:pt x="1867853" y="791822"/>
                </a:lnTo>
                <a:lnTo>
                  <a:pt x="1867853" y="749963"/>
                </a:lnTo>
                <a:lnTo>
                  <a:pt x="1863408" y="743938"/>
                </a:lnTo>
                <a:lnTo>
                  <a:pt x="1858645" y="737278"/>
                </a:lnTo>
                <a:lnTo>
                  <a:pt x="1854518" y="730302"/>
                </a:lnTo>
                <a:lnTo>
                  <a:pt x="1850390" y="723325"/>
                </a:lnTo>
                <a:lnTo>
                  <a:pt x="1846898" y="716032"/>
                </a:lnTo>
                <a:lnTo>
                  <a:pt x="1843405" y="708421"/>
                </a:lnTo>
                <a:lnTo>
                  <a:pt x="1840230" y="700810"/>
                </a:lnTo>
                <a:lnTo>
                  <a:pt x="1837373" y="693199"/>
                </a:lnTo>
                <a:lnTo>
                  <a:pt x="1834833" y="685271"/>
                </a:lnTo>
                <a:lnTo>
                  <a:pt x="1832293" y="677343"/>
                </a:lnTo>
                <a:lnTo>
                  <a:pt x="1830388" y="669416"/>
                </a:lnTo>
                <a:lnTo>
                  <a:pt x="1828800" y="661488"/>
                </a:lnTo>
                <a:lnTo>
                  <a:pt x="1827530" y="653877"/>
                </a:lnTo>
                <a:lnTo>
                  <a:pt x="1826578" y="645949"/>
                </a:lnTo>
                <a:lnTo>
                  <a:pt x="1825943" y="638338"/>
                </a:lnTo>
                <a:lnTo>
                  <a:pt x="1825625" y="631045"/>
                </a:lnTo>
                <a:lnTo>
                  <a:pt x="1825943" y="624702"/>
                </a:lnTo>
                <a:lnTo>
                  <a:pt x="1826578" y="618677"/>
                </a:lnTo>
                <a:lnTo>
                  <a:pt x="1826895" y="612652"/>
                </a:lnTo>
                <a:lnTo>
                  <a:pt x="1828165" y="606627"/>
                </a:lnTo>
                <a:lnTo>
                  <a:pt x="1829118" y="601236"/>
                </a:lnTo>
                <a:lnTo>
                  <a:pt x="1830388" y="595211"/>
                </a:lnTo>
                <a:lnTo>
                  <a:pt x="1831975" y="589820"/>
                </a:lnTo>
                <a:lnTo>
                  <a:pt x="1833880" y="584111"/>
                </a:lnTo>
                <a:lnTo>
                  <a:pt x="1836420" y="579038"/>
                </a:lnTo>
                <a:lnTo>
                  <a:pt x="1838325" y="573647"/>
                </a:lnTo>
                <a:lnTo>
                  <a:pt x="1841183" y="568890"/>
                </a:lnTo>
                <a:lnTo>
                  <a:pt x="1843723" y="563816"/>
                </a:lnTo>
                <a:lnTo>
                  <a:pt x="1846580" y="559059"/>
                </a:lnTo>
                <a:lnTo>
                  <a:pt x="1849755" y="554620"/>
                </a:lnTo>
                <a:lnTo>
                  <a:pt x="1852930" y="550497"/>
                </a:lnTo>
                <a:lnTo>
                  <a:pt x="1856423" y="546058"/>
                </a:lnTo>
                <a:lnTo>
                  <a:pt x="1859915" y="542252"/>
                </a:lnTo>
                <a:lnTo>
                  <a:pt x="1863725" y="538130"/>
                </a:lnTo>
                <a:lnTo>
                  <a:pt x="1867853" y="534641"/>
                </a:lnTo>
                <a:lnTo>
                  <a:pt x="1872298" y="531470"/>
                </a:lnTo>
                <a:lnTo>
                  <a:pt x="1876108" y="528299"/>
                </a:lnTo>
                <a:lnTo>
                  <a:pt x="1880553" y="525762"/>
                </a:lnTo>
                <a:lnTo>
                  <a:pt x="1884998" y="522908"/>
                </a:lnTo>
                <a:lnTo>
                  <a:pt x="1889760" y="520371"/>
                </a:lnTo>
                <a:lnTo>
                  <a:pt x="1894523" y="518151"/>
                </a:lnTo>
                <a:lnTo>
                  <a:pt x="1899285" y="516249"/>
                </a:lnTo>
                <a:lnTo>
                  <a:pt x="1904365" y="514663"/>
                </a:lnTo>
                <a:lnTo>
                  <a:pt x="1909445" y="513395"/>
                </a:lnTo>
                <a:lnTo>
                  <a:pt x="1914525" y="512126"/>
                </a:lnTo>
                <a:lnTo>
                  <a:pt x="1919923" y="511492"/>
                </a:lnTo>
                <a:lnTo>
                  <a:pt x="1925320" y="511175"/>
                </a:lnTo>
                <a:close/>
                <a:moveTo>
                  <a:pt x="1105059" y="0"/>
                </a:moveTo>
                <a:lnTo>
                  <a:pt x="1110136" y="317"/>
                </a:lnTo>
                <a:lnTo>
                  <a:pt x="1115530" y="634"/>
                </a:lnTo>
                <a:lnTo>
                  <a:pt x="1120607" y="1585"/>
                </a:lnTo>
                <a:lnTo>
                  <a:pt x="1125685" y="2537"/>
                </a:lnTo>
                <a:lnTo>
                  <a:pt x="1130762" y="3805"/>
                </a:lnTo>
                <a:lnTo>
                  <a:pt x="1136156" y="5391"/>
                </a:lnTo>
                <a:lnTo>
                  <a:pt x="1140599" y="7294"/>
                </a:lnTo>
                <a:lnTo>
                  <a:pt x="1145358" y="9196"/>
                </a:lnTo>
                <a:lnTo>
                  <a:pt x="1150118" y="12050"/>
                </a:lnTo>
                <a:lnTo>
                  <a:pt x="1154561" y="14587"/>
                </a:lnTo>
                <a:lnTo>
                  <a:pt x="1159320" y="17441"/>
                </a:lnTo>
                <a:lnTo>
                  <a:pt x="1163128" y="20612"/>
                </a:lnTo>
                <a:lnTo>
                  <a:pt x="1167571" y="23784"/>
                </a:lnTo>
                <a:lnTo>
                  <a:pt x="1171379" y="27272"/>
                </a:lnTo>
                <a:lnTo>
                  <a:pt x="1174869" y="31394"/>
                </a:lnTo>
                <a:lnTo>
                  <a:pt x="1178994" y="35200"/>
                </a:lnTo>
                <a:lnTo>
                  <a:pt x="1182167" y="39322"/>
                </a:lnTo>
                <a:lnTo>
                  <a:pt x="1185658" y="43445"/>
                </a:lnTo>
                <a:lnTo>
                  <a:pt x="1188831" y="48201"/>
                </a:lnTo>
                <a:lnTo>
                  <a:pt x="1191370" y="52958"/>
                </a:lnTo>
                <a:lnTo>
                  <a:pt x="1194226" y="57715"/>
                </a:lnTo>
                <a:lnTo>
                  <a:pt x="1196447" y="62789"/>
                </a:lnTo>
                <a:lnTo>
                  <a:pt x="1198985" y="67863"/>
                </a:lnTo>
                <a:lnTo>
                  <a:pt x="1201207" y="73571"/>
                </a:lnTo>
                <a:lnTo>
                  <a:pt x="1202793" y="78645"/>
                </a:lnTo>
                <a:lnTo>
                  <a:pt x="1204380" y="84353"/>
                </a:lnTo>
                <a:lnTo>
                  <a:pt x="1205966" y="90061"/>
                </a:lnTo>
                <a:lnTo>
                  <a:pt x="1207236" y="95769"/>
                </a:lnTo>
                <a:lnTo>
                  <a:pt x="1207870" y="101794"/>
                </a:lnTo>
                <a:lnTo>
                  <a:pt x="1208822" y="107502"/>
                </a:lnTo>
                <a:lnTo>
                  <a:pt x="1209140" y="113844"/>
                </a:lnTo>
                <a:lnTo>
                  <a:pt x="1209140" y="119870"/>
                </a:lnTo>
                <a:lnTo>
                  <a:pt x="1209140" y="127163"/>
                </a:lnTo>
                <a:lnTo>
                  <a:pt x="1208505" y="135091"/>
                </a:lnTo>
                <a:lnTo>
                  <a:pt x="1207553" y="142702"/>
                </a:lnTo>
                <a:lnTo>
                  <a:pt x="1206284" y="150630"/>
                </a:lnTo>
                <a:lnTo>
                  <a:pt x="1204697" y="158241"/>
                </a:lnTo>
                <a:lnTo>
                  <a:pt x="1202793" y="166486"/>
                </a:lnTo>
                <a:lnTo>
                  <a:pt x="1200572" y="174413"/>
                </a:lnTo>
                <a:lnTo>
                  <a:pt x="1197716" y="182341"/>
                </a:lnTo>
                <a:lnTo>
                  <a:pt x="1194860" y="189952"/>
                </a:lnTo>
                <a:lnTo>
                  <a:pt x="1192004" y="197563"/>
                </a:lnTo>
                <a:lnTo>
                  <a:pt x="1188197" y="205174"/>
                </a:lnTo>
                <a:lnTo>
                  <a:pt x="1184389" y="212467"/>
                </a:lnTo>
                <a:lnTo>
                  <a:pt x="1180581" y="219761"/>
                </a:lnTo>
                <a:lnTo>
                  <a:pt x="1176456" y="226420"/>
                </a:lnTo>
                <a:lnTo>
                  <a:pt x="1171696" y="233080"/>
                </a:lnTo>
                <a:lnTo>
                  <a:pt x="1166936" y="238788"/>
                </a:lnTo>
                <a:lnTo>
                  <a:pt x="1166936" y="280964"/>
                </a:lnTo>
                <a:lnTo>
                  <a:pt x="1190418" y="291746"/>
                </a:lnTo>
                <a:lnTo>
                  <a:pt x="1214217" y="301894"/>
                </a:lnTo>
                <a:lnTo>
                  <a:pt x="1262132" y="321238"/>
                </a:lnTo>
                <a:lnTo>
                  <a:pt x="1305922" y="339314"/>
                </a:lnTo>
                <a:lnTo>
                  <a:pt x="1324961" y="346924"/>
                </a:lnTo>
                <a:lnTo>
                  <a:pt x="1340827" y="354535"/>
                </a:lnTo>
                <a:lnTo>
                  <a:pt x="1344635" y="356438"/>
                </a:lnTo>
                <a:lnTo>
                  <a:pt x="1348126" y="358975"/>
                </a:lnTo>
                <a:lnTo>
                  <a:pt x="1351299" y="361512"/>
                </a:lnTo>
                <a:lnTo>
                  <a:pt x="1353837" y="364683"/>
                </a:lnTo>
                <a:lnTo>
                  <a:pt x="1356693" y="367854"/>
                </a:lnTo>
                <a:lnTo>
                  <a:pt x="1359549" y="371976"/>
                </a:lnTo>
                <a:lnTo>
                  <a:pt x="1361770" y="375782"/>
                </a:lnTo>
                <a:lnTo>
                  <a:pt x="1364309" y="379587"/>
                </a:lnTo>
                <a:lnTo>
                  <a:pt x="1368117" y="388784"/>
                </a:lnTo>
                <a:lnTo>
                  <a:pt x="1371607" y="398297"/>
                </a:lnTo>
                <a:lnTo>
                  <a:pt x="1374781" y="408128"/>
                </a:lnTo>
                <a:lnTo>
                  <a:pt x="1377002" y="417958"/>
                </a:lnTo>
                <a:lnTo>
                  <a:pt x="1379223" y="428106"/>
                </a:lnTo>
                <a:lnTo>
                  <a:pt x="1380810" y="437937"/>
                </a:lnTo>
                <a:lnTo>
                  <a:pt x="1381762" y="447450"/>
                </a:lnTo>
                <a:lnTo>
                  <a:pt x="1383031" y="456012"/>
                </a:lnTo>
                <a:lnTo>
                  <a:pt x="1383983" y="470917"/>
                </a:lnTo>
                <a:lnTo>
                  <a:pt x="1384300" y="481064"/>
                </a:lnTo>
                <a:lnTo>
                  <a:pt x="1383983" y="482650"/>
                </a:lnTo>
                <a:lnTo>
                  <a:pt x="1383348" y="484553"/>
                </a:lnTo>
                <a:lnTo>
                  <a:pt x="1382396" y="486138"/>
                </a:lnTo>
                <a:lnTo>
                  <a:pt x="1380810" y="488041"/>
                </a:lnTo>
                <a:lnTo>
                  <a:pt x="1379223" y="489626"/>
                </a:lnTo>
                <a:lnTo>
                  <a:pt x="1376684" y="491846"/>
                </a:lnTo>
                <a:lnTo>
                  <a:pt x="1370973" y="495334"/>
                </a:lnTo>
                <a:lnTo>
                  <a:pt x="1363357" y="498823"/>
                </a:lnTo>
                <a:lnTo>
                  <a:pt x="1354472" y="502311"/>
                </a:lnTo>
                <a:lnTo>
                  <a:pt x="1343366" y="505482"/>
                </a:lnTo>
                <a:lnTo>
                  <a:pt x="1330673" y="508653"/>
                </a:lnTo>
                <a:lnTo>
                  <a:pt x="1316711" y="511824"/>
                </a:lnTo>
                <a:lnTo>
                  <a:pt x="1300528" y="514679"/>
                </a:lnTo>
                <a:lnTo>
                  <a:pt x="1282758" y="516898"/>
                </a:lnTo>
                <a:lnTo>
                  <a:pt x="1263084" y="519118"/>
                </a:lnTo>
                <a:lnTo>
                  <a:pt x="1241824" y="520704"/>
                </a:lnTo>
                <a:lnTo>
                  <a:pt x="1218659" y="522289"/>
                </a:lnTo>
                <a:lnTo>
                  <a:pt x="1193908" y="523241"/>
                </a:lnTo>
                <a:lnTo>
                  <a:pt x="1166936" y="523875"/>
                </a:lnTo>
                <a:lnTo>
                  <a:pt x="1059682" y="523875"/>
                </a:lnTo>
                <a:lnTo>
                  <a:pt x="1031123" y="523875"/>
                </a:lnTo>
                <a:lnTo>
                  <a:pt x="1004151" y="523241"/>
                </a:lnTo>
                <a:lnTo>
                  <a:pt x="979083" y="521655"/>
                </a:lnTo>
                <a:lnTo>
                  <a:pt x="956236" y="520069"/>
                </a:lnTo>
                <a:lnTo>
                  <a:pt x="934975" y="518167"/>
                </a:lnTo>
                <a:lnTo>
                  <a:pt x="915619" y="515630"/>
                </a:lnTo>
                <a:lnTo>
                  <a:pt x="898484" y="512459"/>
                </a:lnTo>
                <a:lnTo>
                  <a:pt x="882935" y="509922"/>
                </a:lnTo>
                <a:lnTo>
                  <a:pt x="869608" y="506751"/>
                </a:lnTo>
                <a:lnTo>
                  <a:pt x="857867" y="503262"/>
                </a:lnTo>
                <a:lnTo>
                  <a:pt x="848030" y="499457"/>
                </a:lnTo>
                <a:lnTo>
                  <a:pt x="839780" y="495652"/>
                </a:lnTo>
                <a:lnTo>
                  <a:pt x="836606" y="494066"/>
                </a:lnTo>
                <a:lnTo>
                  <a:pt x="833433" y="492163"/>
                </a:lnTo>
                <a:lnTo>
                  <a:pt x="831212" y="490261"/>
                </a:lnTo>
                <a:lnTo>
                  <a:pt x="829308" y="488675"/>
                </a:lnTo>
                <a:lnTo>
                  <a:pt x="827721" y="486772"/>
                </a:lnTo>
                <a:lnTo>
                  <a:pt x="826452" y="484553"/>
                </a:lnTo>
                <a:lnTo>
                  <a:pt x="826135" y="482967"/>
                </a:lnTo>
                <a:lnTo>
                  <a:pt x="825500" y="481064"/>
                </a:lnTo>
                <a:lnTo>
                  <a:pt x="826135" y="470917"/>
                </a:lnTo>
                <a:lnTo>
                  <a:pt x="826769" y="456012"/>
                </a:lnTo>
                <a:lnTo>
                  <a:pt x="828039" y="447450"/>
                </a:lnTo>
                <a:lnTo>
                  <a:pt x="829308" y="437937"/>
                </a:lnTo>
                <a:lnTo>
                  <a:pt x="830895" y="428106"/>
                </a:lnTo>
                <a:lnTo>
                  <a:pt x="832798" y="417958"/>
                </a:lnTo>
                <a:lnTo>
                  <a:pt x="835020" y="408128"/>
                </a:lnTo>
                <a:lnTo>
                  <a:pt x="837876" y="398297"/>
                </a:lnTo>
                <a:lnTo>
                  <a:pt x="841366" y="388784"/>
                </a:lnTo>
                <a:lnTo>
                  <a:pt x="845809" y="379587"/>
                </a:lnTo>
                <a:lnTo>
                  <a:pt x="847713" y="375782"/>
                </a:lnTo>
                <a:lnTo>
                  <a:pt x="850251" y="371976"/>
                </a:lnTo>
                <a:lnTo>
                  <a:pt x="852790" y="367854"/>
                </a:lnTo>
                <a:lnTo>
                  <a:pt x="855645" y="364683"/>
                </a:lnTo>
                <a:lnTo>
                  <a:pt x="858819" y="361512"/>
                </a:lnTo>
                <a:lnTo>
                  <a:pt x="861675" y="358975"/>
                </a:lnTo>
                <a:lnTo>
                  <a:pt x="864848" y="356438"/>
                </a:lnTo>
                <a:lnTo>
                  <a:pt x="868656" y="354535"/>
                </a:lnTo>
                <a:lnTo>
                  <a:pt x="884522" y="346924"/>
                </a:lnTo>
                <a:lnTo>
                  <a:pt x="903878" y="339314"/>
                </a:lnTo>
                <a:lnTo>
                  <a:pt x="947668" y="321238"/>
                </a:lnTo>
                <a:lnTo>
                  <a:pt x="995266" y="301894"/>
                </a:lnTo>
                <a:lnTo>
                  <a:pt x="1019065" y="291746"/>
                </a:lnTo>
                <a:lnTo>
                  <a:pt x="1042229" y="280964"/>
                </a:lnTo>
                <a:lnTo>
                  <a:pt x="1042229" y="238788"/>
                </a:lnTo>
                <a:lnTo>
                  <a:pt x="1037787" y="233080"/>
                </a:lnTo>
                <a:lnTo>
                  <a:pt x="1033345" y="226420"/>
                </a:lnTo>
                <a:lnTo>
                  <a:pt x="1028902" y="219761"/>
                </a:lnTo>
                <a:lnTo>
                  <a:pt x="1025094" y="212467"/>
                </a:lnTo>
                <a:lnTo>
                  <a:pt x="1021604" y="205174"/>
                </a:lnTo>
                <a:lnTo>
                  <a:pt x="1018113" y="197563"/>
                </a:lnTo>
                <a:lnTo>
                  <a:pt x="1014940" y="189952"/>
                </a:lnTo>
                <a:lnTo>
                  <a:pt x="1011767" y="182341"/>
                </a:lnTo>
                <a:lnTo>
                  <a:pt x="1009228" y="174413"/>
                </a:lnTo>
                <a:lnTo>
                  <a:pt x="1007007" y="166486"/>
                </a:lnTo>
                <a:lnTo>
                  <a:pt x="1005103" y="158241"/>
                </a:lnTo>
                <a:lnTo>
                  <a:pt x="1003516" y="150630"/>
                </a:lnTo>
                <a:lnTo>
                  <a:pt x="1002247" y="142702"/>
                </a:lnTo>
                <a:lnTo>
                  <a:pt x="1000978" y="135091"/>
                </a:lnTo>
                <a:lnTo>
                  <a:pt x="1000661" y="127163"/>
                </a:lnTo>
                <a:lnTo>
                  <a:pt x="1000343" y="119870"/>
                </a:lnTo>
                <a:lnTo>
                  <a:pt x="1000661" y="113844"/>
                </a:lnTo>
                <a:lnTo>
                  <a:pt x="1000978" y="107502"/>
                </a:lnTo>
                <a:lnTo>
                  <a:pt x="1001613" y="101794"/>
                </a:lnTo>
                <a:lnTo>
                  <a:pt x="1002565" y="95769"/>
                </a:lnTo>
                <a:lnTo>
                  <a:pt x="1003834" y="90061"/>
                </a:lnTo>
                <a:lnTo>
                  <a:pt x="1005103" y="84353"/>
                </a:lnTo>
                <a:lnTo>
                  <a:pt x="1006690" y="78645"/>
                </a:lnTo>
                <a:lnTo>
                  <a:pt x="1008594" y="73571"/>
                </a:lnTo>
                <a:lnTo>
                  <a:pt x="1010498" y="67863"/>
                </a:lnTo>
                <a:lnTo>
                  <a:pt x="1012719" y="62789"/>
                </a:lnTo>
                <a:lnTo>
                  <a:pt x="1015575" y="57715"/>
                </a:lnTo>
                <a:lnTo>
                  <a:pt x="1018431" y="52958"/>
                </a:lnTo>
                <a:lnTo>
                  <a:pt x="1021286" y="48201"/>
                </a:lnTo>
                <a:lnTo>
                  <a:pt x="1024142" y="43445"/>
                </a:lnTo>
                <a:lnTo>
                  <a:pt x="1027315" y="39322"/>
                </a:lnTo>
                <a:lnTo>
                  <a:pt x="1031123" y="35200"/>
                </a:lnTo>
                <a:lnTo>
                  <a:pt x="1034614" y="31394"/>
                </a:lnTo>
                <a:lnTo>
                  <a:pt x="1038422" y="27272"/>
                </a:lnTo>
                <a:lnTo>
                  <a:pt x="1042229" y="23784"/>
                </a:lnTo>
                <a:lnTo>
                  <a:pt x="1046355" y="20612"/>
                </a:lnTo>
                <a:lnTo>
                  <a:pt x="1050480" y="17441"/>
                </a:lnTo>
                <a:lnTo>
                  <a:pt x="1054922" y="14587"/>
                </a:lnTo>
                <a:lnTo>
                  <a:pt x="1059682" y="12050"/>
                </a:lnTo>
                <a:lnTo>
                  <a:pt x="1064125" y="9196"/>
                </a:lnTo>
                <a:lnTo>
                  <a:pt x="1069202" y="7294"/>
                </a:lnTo>
                <a:lnTo>
                  <a:pt x="1073961" y="5391"/>
                </a:lnTo>
                <a:lnTo>
                  <a:pt x="1078721" y="3805"/>
                </a:lnTo>
                <a:lnTo>
                  <a:pt x="1083798" y="2537"/>
                </a:lnTo>
                <a:lnTo>
                  <a:pt x="1088875" y="1585"/>
                </a:lnTo>
                <a:lnTo>
                  <a:pt x="1094270" y="634"/>
                </a:lnTo>
                <a:lnTo>
                  <a:pt x="1099347" y="317"/>
                </a:lnTo>
                <a:lnTo>
                  <a:pt x="11050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91416" tIns="45708" rIns="91416" bIns="4570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KSO_Shape"/>
          <p:cNvSpPr>
            <a:spLocks/>
          </p:cNvSpPr>
          <p:nvPr/>
        </p:nvSpPr>
        <p:spPr bwMode="auto">
          <a:xfrm>
            <a:off x="5667719" y="1808570"/>
            <a:ext cx="361779" cy="358764"/>
          </a:xfrm>
          <a:custGeom>
            <a:avLst/>
            <a:gdLst>
              <a:gd name="T0" fmla="*/ 1641160 w 2301875"/>
              <a:gd name="T1" fmla="*/ 1679681 h 2284413"/>
              <a:gd name="T2" fmla="*/ 1842920 w 2301875"/>
              <a:gd name="T3" fmla="*/ 1653928 h 2284413"/>
              <a:gd name="T4" fmla="*/ 1233168 w 2301875"/>
              <a:gd name="T5" fmla="*/ 1667592 h 2284413"/>
              <a:gd name="T6" fmla="*/ 1424932 w 2301875"/>
              <a:gd name="T7" fmla="*/ 1588493 h 2284413"/>
              <a:gd name="T8" fmla="*/ 444948 w 2301875"/>
              <a:gd name="T9" fmla="*/ 1679681 h 2284413"/>
              <a:gd name="T10" fmla="*/ 646409 w 2301875"/>
              <a:gd name="T11" fmla="*/ 1653928 h 2284413"/>
              <a:gd name="T12" fmla="*/ 37561 w 2301875"/>
              <a:gd name="T13" fmla="*/ 1667592 h 2284413"/>
              <a:gd name="T14" fmla="*/ 229303 w 2301875"/>
              <a:gd name="T15" fmla="*/ 1588493 h 2284413"/>
              <a:gd name="T16" fmla="*/ 1630867 w 2301875"/>
              <a:gd name="T17" fmla="*/ 1198605 h 2284413"/>
              <a:gd name="T18" fmla="*/ 1695026 w 2301875"/>
              <a:gd name="T19" fmla="*/ 1289771 h 2284413"/>
              <a:gd name="T20" fmla="*/ 1719218 w 2301875"/>
              <a:gd name="T21" fmla="*/ 1362020 h 2284413"/>
              <a:gd name="T22" fmla="*/ 1735783 w 2301875"/>
              <a:gd name="T23" fmla="*/ 1411413 h 2284413"/>
              <a:gd name="T24" fmla="*/ 1685561 w 2301875"/>
              <a:gd name="T25" fmla="*/ 1448195 h 2284413"/>
              <a:gd name="T26" fmla="*/ 1622979 w 2301875"/>
              <a:gd name="T27" fmla="*/ 1554599 h 2284413"/>
              <a:gd name="T28" fmla="*/ 1554613 w 2301875"/>
              <a:gd name="T29" fmla="*/ 1592168 h 2284413"/>
              <a:gd name="T30" fmla="*/ 1485458 w 2301875"/>
              <a:gd name="T31" fmla="*/ 1563531 h 2284413"/>
              <a:gd name="T32" fmla="*/ 1419196 w 2301875"/>
              <a:gd name="T33" fmla="*/ 1462119 h 2284413"/>
              <a:gd name="T34" fmla="*/ 1370025 w 2301875"/>
              <a:gd name="T35" fmla="*/ 1414829 h 2284413"/>
              <a:gd name="T36" fmla="*/ 1382647 w 2301875"/>
              <a:gd name="T37" fmla="*/ 1364648 h 2284413"/>
              <a:gd name="T38" fmla="*/ 1409729 w 2301875"/>
              <a:gd name="T39" fmla="*/ 1272694 h 2284413"/>
              <a:gd name="T40" fmla="*/ 1480988 w 2301875"/>
              <a:gd name="T41" fmla="*/ 1190986 h 2284413"/>
              <a:gd name="T42" fmla="*/ 374956 w 2301875"/>
              <a:gd name="T43" fmla="*/ 1174960 h 2284413"/>
              <a:gd name="T44" fmla="*/ 463769 w 2301875"/>
              <a:gd name="T45" fmla="*/ 1223565 h 2284413"/>
              <a:gd name="T46" fmla="*/ 506599 w 2301875"/>
              <a:gd name="T47" fmla="*/ 1338376 h 2284413"/>
              <a:gd name="T48" fmla="*/ 537079 w 2301875"/>
              <a:gd name="T49" fmla="*/ 1380411 h 2284413"/>
              <a:gd name="T50" fmla="*/ 522627 w 2301875"/>
              <a:gd name="T51" fmla="*/ 1434796 h 2284413"/>
              <a:gd name="T52" fmla="*/ 460879 w 2301875"/>
              <a:gd name="T53" fmla="*/ 1510461 h 2284413"/>
              <a:gd name="T54" fmla="*/ 398868 w 2301875"/>
              <a:gd name="T55" fmla="*/ 1578244 h 2284413"/>
              <a:gd name="T56" fmla="*/ 328974 w 2301875"/>
              <a:gd name="T57" fmla="*/ 1587965 h 2284413"/>
              <a:gd name="T58" fmla="*/ 263021 w 2301875"/>
              <a:gd name="T59" fmla="*/ 1533844 h 2284413"/>
              <a:gd name="T60" fmla="*/ 199171 w 2301875"/>
              <a:gd name="T61" fmla="*/ 1440313 h 2284413"/>
              <a:gd name="T62" fmla="*/ 173421 w 2301875"/>
              <a:gd name="T63" fmla="*/ 1389870 h 2284413"/>
              <a:gd name="T64" fmla="*/ 201010 w 2301875"/>
              <a:gd name="T65" fmla="*/ 1348884 h 2284413"/>
              <a:gd name="T66" fmla="*/ 238847 w 2301875"/>
              <a:gd name="T67" fmla="*/ 1229344 h 2284413"/>
              <a:gd name="T68" fmla="*/ 325821 w 2301875"/>
              <a:gd name="T69" fmla="*/ 1176274 h 2284413"/>
              <a:gd name="T70" fmla="*/ 993263 w 2301875"/>
              <a:gd name="T71" fmla="*/ 1030025 h 2284413"/>
              <a:gd name="T72" fmla="*/ 1244681 w 2301875"/>
              <a:gd name="T73" fmla="*/ 1483730 h 2284413"/>
              <a:gd name="T74" fmla="*/ 1236002 w 2301875"/>
              <a:gd name="T75" fmla="*/ 1550684 h 2284413"/>
              <a:gd name="T76" fmla="*/ 1178144 w 2301875"/>
              <a:gd name="T77" fmla="*/ 1564599 h 2284413"/>
              <a:gd name="T78" fmla="*/ 709235 w 2301875"/>
              <a:gd name="T79" fmla="*/ 1567488 h 2284413"/>
              <a:gd name="T80" fmla="*/ 659004 w 2301875"/>
              <a:gd name="T81" fmla="*/ 1535717 h 2284413"/>
              <a:gd name="T82" fmla="*/ 675046 w 2301875"/>
              <a:gd name="T83" fmla="*/ 1466926 h 2284413"/>
              <a:gd name="T84" fmla="*/ 929882 w 2301875"/>
              <a:gd name="T85" fmla="*/ 1017948 h 2284413"/>
              <a:gd name="T86" fmla="*/ 993919 w 2301875"/>
              <a:gd name="T87" fmla="*/ 787428 h 2284413"/>
              <a:gd name="T88" fmla="*/ 1212463 w 2301875"/>
              <a:gd name="T89" fmla="*/ 558530 h 2284413"/>
              <a:gd name="T90" fmla="*/ 1405759 w 2301875"/>
              <a:gd name="T91" fmla="*/ 911086 h 2284413"/>
              <a:gd name="T92" fmla="*/ 652035 w 2301875"/>
              <a:gd name="T93" fmla="*/ 576684 h 2284413"/>
              <a:gd name="T94" fmla="*/ 972470 w 2301875"/>
              <a:gd name="T95" fmla="*/ 524 h 2284413"/>
              <a:gd name="T96" fmla="*/ 1087821 w 2301875"/>
              <a:gd name="T97" fmla="*/ 56367 h 2284413"/>
              <a:gd name="T98" fmla="*/ 1148255 w 2301875"/>
              <a:gd name="T99" fmla="*/ 196368 h 2284413"/>
              <a:gd name="T100" fmla="*/ 1182939 w 2301875"/>
              <a:gd name="T101" fmla="*/ 254046 h 2284413"/>
              <a:gd name="T102" fmla="*/ 1186092 w 2301875"/>
              <a:gd name="T103" fmla="*/ 313560 h 2284413"/>
              <a:gd name="T104" fmla="*/ 1123819 w 2301875"/>
              <a:gd name="T105" fmla="*/ 358391 h 2284413"/>
              <a:gd name="T106" fmla="*/ 1058917 w 2301875"/>
              <a:gd name="T107" fmla="*/ 472174 h 2284413"/>
              <a:gd name="T108" fmla="*/ 973521 w 2301875"/>
              <a:gd name="T109" fmla="*/ 530639 h 2284413"/>
              <a:gd name="T110" fmla="*/ 884709 w 2301875"/>
              <a:gd name="T111" fmla="*/ 505995 h 2284413"/>
              <a:gd name="T112" fmla="*/ 808771 w 2301875"/>
              <a:gd name="T113" fmla="*/ 411350 h 2284413"/>
              <a:gd name="T114" fmla="*/ 747286 w 2301875"/>
              <a:gd name="T115" fmla="*/ 332960 h 2284413"/>
              <a:gd name="T116" fmla="*/ 723900 w 2301875"/>
              <a:gd name="T117" fmla="*/ 275020 h 2284413"/>
              <a:gd name="T118" fmla="*/ 759636 w 2301875"/>
              <a:gd name="T119" fmla="*/ 228353 h 2284413"/>
              <a:gd name="T120" fmla="*/ 801414 w 2301875"/>
              <a:gd name="T121" fmla="*/ 79177 h 2284413"/>
              <a:gd name="T122" fmla="*/ 909408 w 2301875"/>
              <a:gd name="T123" fmla="*/ 5506 h 22844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5" h="2284413">
                <a:moveTo>
                  <a:pt x="1721793" y="1920875"/>
                </a:moveTo>
                <a:lnTo>
                  <a:pt x="1735461" y="1948522"/>
                </a:lnTo>
                <a:lnTo>
                  <a:pt x="1756121" y="1989515"/>
                </a:lnTo>
                <a:lnTo>
                  <a:pt x="1808249" y="2090569"/>
                </a:lnTo>
                <a:lnTo>
                  <a:pt x="1876588" y="2222446"/>
                </a:lnTo>
                <a:lnTo>
                  <a:pt x="1879448" y="2218315"/>
                </a:lnTo>
                <a:lnTo>
                  <a:pt x="1883263" y="2213231"/>
                </a:lnTo>
                <a:lnTo>
                  <a:pt x="1891209" y="2200520"/>
                </a:lnTo>
                <a:lnTo>
                  <a:pt x="1900427" y="2185266"/>
                </a:lnTo>
                <a:lnTo>
                  <a:pt x="1911234" y="2167153"/>
                </a:lnTo>
                <a:lnTo>
                  <a:pt x="1922359" y="2146815"/>
                </a:lnTo>
                <a:lnTo>
                  <a:pt x="1934437" y="2124889"/>
                </a:lnTo>
                <a:lnTo>
                  <a:pt x="1958912" y="2078493"/>
                </a:lnTo>
                <a:lnTo>
                  <a:pt x="1983068" y="2031144"/>
                </a:lnTo>
                <a:lnTo>
                  <a:pt x="2005636" y="1986973"/>
                </a:lnTo>
                <a:lnTo>
                  <a:pt x="2024072" y="1950111"/>
                </a:lnTo>
                <a:lnTo>
                  <a:pt x="2036786" y="1923735"/>
                </a:lnTo>
                <a:lnTo>
                  <a:pt x="2051089" y="1927866"/>
                </a:lnTo>
                <a:lnTo>
                  <a:pt x="2065075" y="1931997"/>
                </a:lnTo>
                <a:lnTo>
                  <a:pt x="2078742" y="1936128"/>
                </a:lnTo>
                <a:lnTo>
                  <a:pt x="2092410" y="1940895"/>
                </a:lnTo>
                <a:lnTo>
                  <a:pt x="2105442" y="1945344"/>
                </a:lnTo>
                <a:lnTo>
                  <a:pt x="2118156" y="1950111"/>
                </a:lnTo>
                <a:lnTo>
                  <a:pt x="2142949" y="1959962"/>
                </a:lnTo>
                <a:lnTo>
                  <a:pt x="2166152" y="1970131"/>
                </a:lnTo>
                <a:lnTo>
                  <a:pt x="2188084" y="1979982"/>
                </a:lnTo>
                <a:lnTo>
                  <a:pt x="2208426" y="1990151"/>
                </a:lnTo>
                <a:lnTo>
                  <a:pt x="2226862" y="2000002"/>
                </a:lnTo>
                <a:lnTo>
                  <a:pt x="2243390" y="2009217"/>
                </a:lnTo>
                <a:lnTo>
                  <a:pt x="2258647" y="2017480"/>
                </a:lnTo>
                <a:lnTo>
                  <a:pt x="2271043" y="2025424"/>
                </a:lnTo>
                <a:lnTo>
                  <a:pt x="2281850" y="2032415"/>
                </a:lnTo>
                <a:lnTo>
                  <a:pt x="2296472" y="2041948"/>
                </a:lnTo>
                <a:lnTo>
                  <a:pt x="2301875" y="2045762"/>
                </a:lnTo>
                <a:lnTo>
                  <a:pt x="2301875" y="2284413"/>
                </a:lnTo>
                <a:lnTo>
                  <a:pt x="1873091" y="2284413"/>
                </a:lnTo>
                <a:lnTo>
                  <a:pt x="1444625" y="2284413"/>
                </a:lnTo>
                <a:lnTo>
                  <a:pt x="1444625" y="2045762"/>
                </a:lnTo>
                <a:lnTo>
                  <a:pt x="1449711" y="2041948"/>
                </a:lnTo>
                <a:lnTo>
                  <a:pt x="1465286" y="2031462"/>
                </a:lnTo>
                <a:lnTo>
                  <a:pt x="1476728" y="2024471"/>
                </a:lnTo>
                <a:lnTo>
                  <a:pt x="1490078" y="2016526"/>
                </a:lnTo>
                <a:lnTo>
                  <a:pt x="1505653" y="2007628"/>
                </a:lnTo>
                <a:lnTo>
                  <a:pt x="1523135" y="1998095"/>
                </a:lnTo>
                <a:lnTo>
                  <a:pt x="1542842" y="1987926"/>
                </a:lnTo>
                <a:lnTo>
                  <a:pt x="1563820" y="1977757"/>
                </a:lnTo>
                <a:lnTo>
                  <a:pt x="1586706" y="1966953"/>
                </a:lnTo>
                <a:lnTo>
                  <a:pt x="1611180" y="1957102"/>
                </a:lnTo>
                <a:lnTo>
                  <a:pt x="1623577" y="1952017"/>
                </a:lnTo>
                <a:lnTo>
                  <a:pt x="1636926" y="1947251"/>
                </a:lnTo>
                <a:lnTo>
                  <a:pt x="1650276" y="1942166"/>
                </a:lnTo>
                <a:lnTo>
                  <a:pt x="1663944" y="1937400"/>
                </a:lnTo>
                <a:lnTo>
                  <a:pt x="1677929" y="1932951"/>
                </a:lnTo>
                <a:lnTo>
                  <a:pt x="1692233" y="1929137"/>
                </a:lnTo>
                <a:lnTo>
                  <a:pt x="1707172" y="1925006"/>
                </a:lnTo>
                <a:lnTo>
                  <a:pt x="1721793" y="1920875"/>
                </a:lnTo>
                <a:close/>
                <a:moveTo>
                  <a:pt x="277075" y="1920875"/>
                </a:moveTo>
                <a:lnTo>
                  <a:pt x="290722" y="1948522"/>
                </a:lnTo>
                <a:lnTo>
                  <a:pt x="311352" y="1989515"/>
                </a:lnTo>
                <a:lnTo>
                  <a:pt x="363086" y="2090569"/>
                </a:lnTo>
                <a:lnTo>
                  <a:pt x="431323" y="2222446"/>
                </a:lnTo>
                <a:lnTo>
                  <a:pt x="434179" y="2218315"/>
                </a:lnTo>
                <a:lnTo>
                  <a:pt x="437670" y="2213231"/>
                </a:lnTo>
                <a:lnTo>
                  <a:pt x="445922" y="2200520"/>
                </a:lnTo>
                <a:lnTo>
                  <a:pt x="455444" y="2185266"/>
                </a:lnTo>
                <a:lnTo>
                  <a:pt x="465918" y="2167153"/>
                </a:lnTo>
                <a:lnTo>
                  <a:pt x="477343" y="2146815"/>
                </a:lnTo>
                <a:lnTo>
                  <a:pt x="489086" y="2124889"/>
                </a:lnTo>
                <a:lnTo>
                  <a:pt x="513525" y="2078493"/>
                </a:lnTo>
                <a:lnTo>
                  <a:pt x="537646" y="2031144"/>
                </a:lnTo>
                <a:lnTo>
                  <a:pt x="560180" y="1986973"/>
                </a:lnTo>
                <a:lnTo>
                  <a:pt x="578588" y="1950111"/>
                </a:lnTo>
                <a:lnTo>
                  <a:pt x="591284" y="1923735"/>
                </a:lnTo>
                <a:lnTo>
                  <a:pt x="605566" y="1927866"/>
                </a:lnTo>
                <a:lnTo>
                  <a:pt x="619531" y="1931997"/>
                </a:lnTo>
                <a:lnTo>
                  <a:pt x="633178" y="1936128"/>
                </a:lnTo>
                <a:lnTo>
                  <a:pt x="646826" y="1940895"/>
                </a:lnTo>
                <a:lnTo>
                  <a:pt x="659838" y="1945344"/>
                </a:lnTo>
                <a:lnTo>
                  <a:pt x="672534" y="1950111"/>
                </a:lnTo>
                <a:lnTo>
                  <a:pt x="697289" y="1959962"/>
                </a:lnTo>
                <a:lnTo>
                  <a:pt x="720458" y="1970131"/>
                </a:lnTo>
                <a:lnTo>
                  <a:pt x="742675" y="1979982"/>
                </a:lnTo>
                <a:lnTo>
                  <a:pt x="762670" y="1990151"/>
                </a:lnTo>
                <a:lnTo>
                  <a:pt x="781078" y="2000002"/>
                </a:lnTo>
                <a:lnTo>
                  <a:pt x="797900" y="2009217"/>
                </a:lnTo>
                <a:lnTo>
                  <a:pt x="812499" y="2017480"/>
                </a:lnTo>
                <a:lnTo>
                  <a:pt x="825512" y="2025424"/>
                </a:lnTo>
                <a:lnTo>
                  <a:pt x="836303" y="2032415"/>
                </a:lnTo>
                <a:lnTo>
                  <a:pt x="850585" y="2041948"/>
                </a:lnTo>
                <a:lnTo>
                  <a:pt x="855663" y="2045762"/>
                </a:lnTo>
                <a:lnTo>
                  <a:pt x="855663" y="2284413"/>
                </a:lnTo>
                <a:lnTo>
                  <a:pt x="427832" y="2284413"/>
                </a:lnTo>
                <a:lnTo>
                  <a:pt x="0" y="2284413"/>
                </a:lnTo>
                <a:lnTo>
                  <a:pt x="0" y="2045762"/>
                </a:lnTo>
                <a:lnTo>
                  <a:pt x="5078" y="2041948"/>
                </a:lnTo>
                <a:lnTo>
                  <a:pt x="20630" y="2031462"/>
                </a:lnTo>
                <a:lnTo>
                  <a:pt x="32056" y="2024471"/>
                </a:lnTo>
                <a:lnTo>
                  <a:pt x="45386" y="2016526"/>
                </a:lnTo>
                <a:lnTo>
                  <a:pt x="61255" y="2007628"/>
                </a:lnTo>
                <a:lnTo>
                  <a:pt x="78394" y="1998095"/>
                </a:lnTo>
                <a:lnTo>
                  <a:pt x="98071" y="1987926"/>
                </a:lnTo>
                <a:lnTo>
                  <a:pt x="119019" y="1977757"/>
                </a:lnTo>
                <a:lnTo>
                  <a:pt x="141870" y="1966953"/>
                </a:lnTo>
                <a:lnTo>
                  <a:pt x="166309" y="1957102"/>
                </a:lnTo>
                <a:lnTo>
                  <a:pt x="179004" y="1952017"/>
                </a:lnTo>
                <a:lnTo>
                  <a:pt x="192016" y="1947251"/>
                </a:lnTo>
                <a:lnTo>
                  <a:pt x="205347" y="1942166"/>
                </a:lnTo>
                <a:lnTo>
                  <a:pt x="219311" y="1937400"/>
                </a:lnTo>
                <a:lnTo>
                  <a:pt x="233276" y="1932951"/>
                </a:lnTo>
                <a:lnTo>
                  <a:pt x="247558" y="1929137"/>
                </a:lnTo>
                <a:lnTo>
                  <a:pt x="262158" y="1925006"/>
                </a:lnTo>
                <a:lnTo>
                  <a:pt x="277075" y="1920875"/>
                </a:lnTo>
                <a:close/>
                <a:moveTo>
                  <a:pt x="1864193" y="1419225"/>
                </a:moveTo>
                <a:lnTo>
                  <a:pt x="1872454" y="1419225"/>
                </a:lnTo>
                <a:lnTo>
                  <a:pt x="1881033" y="1419225"/>
                </a:lnTo>
                <a:lnTo>
                  <a:pt x="1889611" y="1419860"/>
                </a:lnTo>
                <a:lnTo>
                  <a:pt x="1897872" y="1420813"/>
                </a:lnTo>
                <a:lnTo>
                  <a:pt x="1906451" y="1422402"/>
                </a:lnTo>
                <a:lnTo>
                  <a:pt x="1915029" y="1424308"/>
                </a:lnTo>
                <a:lnTo>
                  <a:pt x="1922972" y="1426532"/>
                </a:lnTo>
                <a:lnTo>
                  <a:pt x="1931551" y="1429391"/>
                </a:lnTo>
                <a:lnTo>
                  <a:pt x="1939812" y="1432251"/>
                </a:lnTo>
                <a:lnTo>
                  <a:pt x="1947755" y="1436063"/>
                </a:lnTo>
                <a:lnTo>
                  <a:pt x="1955698" y="1440193"/>
                </a:lnTo>
                <a:lnTo>
                  <a:pt x="1963324" y="1444641"/>
                </a:lnTo>
                <a:lnTo>
                  <a:pt x="1970631" y="1449406"/>
                </a:lnTo>
                <a:lnTo>
                  <a:pt x="1977939" y="1454490"/>
                </a:lnTo>
                <a:lnTo>
                  <a:pt x="1985565" y="1459890"/>
                </a:lnTo>
                <a:lnTo>
                  <a:pt x="1992555" y="1466244"/>
                </a:lnTo>
                <a:lnTo>
                  <a:pt x="1999227" y="1472598"/>
                </a:lnTo>
                <a:lnTo>
                  <a:pt x="2005264" y="1479588"/>
                </a:lnTo>
                <a:lnTo>
                  <a:pt x="2011618" y="1486577"/>
                </a:lnTo>
                <a:lnTo>
                  <a:pt x="2017337" y="1494202"/>
                </a:lnTo>
                <a:lnTo>
                  <a:pt x="2022739" y="1502462"/>
                </a:lnTo>
                <a:lnTo>
                  <a:pt x="2027822" y="1511040"/>
                </a:lnTo>
                <a:lnTo>
                  <a:pt x="2032588" y="1519936"/>
                </a:lnTo>
                <a:lnTo>
                  <a:pt x="2037036" y="1529467"/>
                </a:lnTo>
                <a:lnTo>
                  <a:pt x="2041167" y="1538998"/>
                </a:lnTo>
                <a:lnTo>
                  <a:pt x="2044979" y="1548846"/>
                </a:lnTo>
                <a:lnTo>
                  <a:pt x="2048157" y="1559648"/>
                </a:lnTo>
                <a:lnTo>
                  <a:pt x="2050699" y="1570768"/>
                </a:lnTo>
                <a:lnTo>
                  <a:pt x="2053240" y="1581887"/>
                </a:lnTo>
                <a:lnTo>
                  <a:pt x="2055147" y="1593642"/>
                </a:lnTo>
                <a:lnTo>
                  <a:pt x="2056418" y="1605715"/>
                </a:lnTo>
                <a:lnTo>
                  <a:pt x="2057053" y="1618423"/>
                </a:lnTo>
                <a:lnTo>
                  <a:pt x="2057371" y="1631130"/>
                </a:lnTo>
                <a:lnTo>
                  <a:pt x="2057053" y="1635578"/>
                </a:lnTo>
                <a:lnTo>
                  <a:pt x="2057053" y="1640344"/>
                </a:lnTo>
                <a:lnTo>
                  <a:pt x="2057371" y="1640344"/>
                </a:lnTo>
                <a:lnTo>
                  <a:pt x="2061819" y="1640344"/>
                </a:lnTo>
                <a:lnTo>
                  <a:pt x="2065949" y="1641615"/>
                </a:lnTo>
                <a:lnTo>
                  <a:pt x="2069444" y="1642568"/>
                </a:lnTo>
                <a:lnTo>
                  <a:pt x="2073575" y="1644474"/>
                </a:lnTo>
                <a:lnTo>
                  <a:pt x="2077388" y="1647015"/>
                </a:lnTo>
                <a:lnTo>
                  <a:pt x="2080565" y="1649557"/>
                </a:lnTo>
                <a:lnTo>
                  <a:pt x="2083742" y="1653052"/>
                </a:lnTo>
                <a:lnTo>
                  <a:pt x="2086602" y="1656546"/>
                </a:lnTo>
                <a:lnTo>
                  <a:pt x="2089461" y="1660359"/>
                </a:lnTo>
                <a:lnTo>
                  <a:pt x="2091685" y="1664807"/>
                </a:lnTo>
                <a:lnTo>
                  <a:pt x="2093909" y="1669254"/>
                </a:lnTo>
                <a:lnTo>
                  <a:pt x="2095498" y="1674020"/>
                </a:lnTo>
                <a:lnTo>
                  <a:pt x="2096769" y="1679103"/>
                </a:lnTo>
                <a:lnTo>
                  <a:pt x="2098040" y="1684504"/>
                </a:lnTo>
                <a:lnTo>
                  <a:pt x="2098675" y="1689905"/>
                </a:lnTo>
                <a:lnTo>
                  <a:pt x="2098675" y="1695941"/>
                </a:lnTo>
                <a:lnTo>
                  <a:pt x="2098675" y="1698483"/>
                </a:lnTo>
                <a:lnTo>
                  <a:pt x="2098358" y="1701342"/>
                </a:lnTo>
                <a:lnTo>
                  <a:pt x="2097404" y="1706743"/>
                </a:lnTo>
                <a:lnTo>
                  <a:pt x="2095180" y="1712144"/>
                </a:lnTo>
                <a:lnTo>
                  <a:pt x="2092321" y="1717227"/>
                </a:lnTo>
                <a:lnTo>
                  <a:pt x="2089143" y="1721993"/>
                </a:lnTo>
                <a:lnTo>
                  <a:pt x="2085013" y="1726758"/>
                </a:lnTo>
                <a:lnTo>
                  <a:pt x="2080883" y="1730888"/>
                </a:lnTo>
                <a:lnTo>
                  <a:pt x="2076117" y="1735018"/>
                </a:lnTo>
                <a:lnTo>
                  <a:pt x="2071351" y="1738513"/>
                </a:lnTo>
                <a:lnTo>
                  <a:pt x="2066585" y="1741690"/>
                </a:lnTo>
                <a:lnTo>
                  <a:pt x="2061501" y="1744549"/>
                </a:lnTo>
                <a:lnTo>
                  <a:pt x="2056418" y="1746773"/>
                </a:lnTo>
                <a:lnTo>
                  <a:pt x="2051016" y="1748679"/>
                </a:lnTo>
                <a:lnTo>
                  <a:pt x="2045933" y="1749950"/>
                </a:lnTo>
                <a:lnTo>
                  <a:pt x="2041167" y="1750903"/>
                </a:lnTo>
                <a:lnTo>
                  <a:pt x="2036719" y="1751221"/>
                </a:lnTo>
                <a:lnTo>
                  <a:pt x="2036401" y="1750903"/>
                </a:lnTo>
                <a:lnTo>
                  <a:pt x="2029729" y="1769012"/>
                </a:lnTo>
                <a:lnTo>
                  <a:pt x="2022421" y="1785850"/>
                </a:lnTo>
                <a:lnTo>
                  <a:pt x="2014478" y="1802688"/>
                </a:lnTo>
                <a:lnTo>
                  <a:pt x="2006217" y="1818573"/>
                </a:lnTo>
                <a:lnTo>
                  <a:pt x="2001451" y="1826516"/>
                </a:lnTo>
                <a:lnTo>
                  <a:pt x="1997003" y="1833823"/>
                </a:lnTo>
                <a:lnTo>
                  <a:pt x="1992237" y="1841130"/>
                </a:lnTo>
                <a:lnTo>
                  <a:pt x="1986836" y="1848119"/>
                </a:lnTo>
                <a:lnTo>
                  <a:pt x="1982070" y="1855109"/>
                </a:lnTo>
                <a:lnTo>
                  <a:pt x="1976986" y="1861780"/>
                </a:lnTo>
                <a:lnTo>
                  <a:pt x="1971902" y="1868134"/>
                </a:lnTo>
                <a:lnTo>
                  <a:pt x="1966183" y="1874488"/>
                </a:lnTo>
                <a:lnTo>
                  <a:pt x="1961100" y="1879889"/>
                </a:lnTo>
                <a:lnTo>
                  <a:pt x="1955698" y="1885608"/>
                </a:lnTo>
                <a:lnTo>
                  <a:pt x="1949662" y="1890691"/>
                </a:lnTo>
                <a:lnTo>
                  <a:pt x="1944260" y="1895774"/>
                </a:lnTo>
                <a:lnTo>
                  <a:pt x="1938223" y="1900222"/>
                </a:lnTo>
                <a:lnTo>
                  <a:pt x="1932822" y="1904352"/>
                </a:lnTo>
                <a:lnTo>
                  <a:pt x="1926785" y="1908482"/>
                </a:lnTo>
                <a:lnTo>
                  <a:pt x="1920748" y="1911659"/>
                </a:lnTo>
                <a:lnTo>
                  <a:pt x="1915029" y="1914836"/>
                </a:lnTo>
                <a:lnTo>
                  <a:pt x="1908675" y="1917695"/>
                </a:lnTo>
                <a:lnTo>
                  <a:pt x="1902956" y="1920237"/>
                </a:lnTo>
                <a:lnTo>
                  <a:pt x="1896919" y="1922143"/>
                </a:lnTo>
                <a:lnTo>
                  <a:pt x="1890564" y="1923414"/>
                </a:lnTo>
                <a:lnTo>
                  <a:pt x="1884845" y="1924685"/>
                </a:lnTo>
                <a:lnTo>
                  <a:pt x="1878491" y="1925320"/>
                </a:lnTo>
                <a:lnTo>
                  <a:pt x="1872454" y="1925638"/>
                </a:lnTo>
                <a:lnTo>
                  <a:pt x="1866417" y="1925320"/>
                </a:lnTo>
                <a:lnTo>
                  <a:pt x="1860380" y="1924685"/>
                </a:lnTo>
                <a:lnTo>
                  <a:pt x="1854026" y="1923414"/>
                </a:lnTo>
                <a:lnTo>
                  <a:pt x="1848307" y="1922143"/>
                </a:lnTo>
                <a:lnTo>
                  <a:pt x="1841952" y="1920237"/>
                </a:lnTo>
                <a:lnTo>
                  <a:pt x="1835915" y="1917695"/>
                </a:lnTo>
                <a:lnTo>
                  <a:pt x="1830196" y="1914836"/>
                </a:lnTo>
                <a:lnTo>
                  <a:pt x="1824160" y="1911659"/>
                </a:lnTo>
                <a:lnTo>
                  <a:pt x="1818440" y="1908482"/>
                </a:lnTo>
                <a:lnTo>
                  <a:pt x="1812404" y="1904352"/>
                </a:lnTo>
                <a:lnTo>
                  <a:pt x="1806367" y="1900222"/>
                </a:lnTo>
                <a:lnTo>
                  <a:pt x="1800648" y="1895456"/>
                </a:lnTo>
                <a:lnTo>
                  <a:pt x="1794929" y="1890691"/>
                </a:lnTo>
                <a:lnTo>
                  <a:pt x="1789527" y="1885608"/>
                </a:lnTo>
                <a:lnTo>
                  <a:pt x="1784126" y="1879889"/>
                </a:lnTo>
                <a:lnTo>
                  <a:pt x="1778407" y="1874171"/>
                </a:lnTo>
                <a:lnTo>
                  <a:pt x="1773006" y="1868134"/>
                </a:lnTo>
                <a:lnTo>
                  <a:pt x="1767922" y="1861463"/>
                </a:lnTo>
                <a:lnTo>
                  <a:pt x="1762521" y="1854791"/>
                </a:lnTo>
                <a:lnTo>
                  <a:pt x="1757437" y="1848119"/>
                </a:lnTo>
                <a:lnTo>
                  <a:pt x="1752671" y="1840812"/>
                </a:lnTo>
                <a:lnTo>
                  <a:pt x="1747905" y="1833823"/>
                </a:lnTo>
                <a:lnTo>
                  <a:pt x="1743457" y="1826198"/>
                </a:lnTo>
                <a:lnTo>
                  <a:pt x="1738691" y="1818255"/>
                </a:lnTo>
                <a:lnTo>
                  <a:pt x="1730113" y="1802053"/>
                </a:lnTo>
                <a:lnTo>
                  <a:pt x="1722487" y="1785532"/>
                </a:lnTo>
                <a:lnTo>
                  <a:pt x="1714862" y="1768059"/>
                </a:lnTo>
                <a:lnTo>
                  <a:pt x="1708507" y="1750268"/>
                </a:lnTo>
                <a:lnTo>
                  <a:pt x="1704059" y="1749315"/>
                </a:lnTo>
                <a:lnTo>
                  <a:pt x="1699611" y="1748362"/>
                </a:lnTo>
                <a:lnTo>
                  <a:pt x="1694845" y="1746455"/>
                </a:lnTo>
                <a:lnTo>
                  <a:pt x="1689761" y="1744232"/>
                </a:lnTo>
                <a:lnTo>
                  <a:pt x="1684995" y="1741690"/>
                </a:lnTo>
                <a:lnTo>
                  <a:pt x="1680547" y="1738513"/>
                </a:lnTo>
                <a:lnTo>
                  <a:pt x="1676417" y="1735654"/>
                </a:lnTo>
                <a:lnTo>
                  <a:pt x="1671969" y="1731841"/>
                </a:lnTo>
                <a:lnTo>
                  <a:pt x="1667838" y="1728347"/>
                </a:lnTo>
                <a:lnTo>
                  <a:pt x="1664025" y="1724216"/>
                </a:lnTo>
                <a:lnTo>
                  <a:pt x="1660848" y="1720086"/>
                </a:lnTo>
                <a:lnTo>
                  <a:pt x="1658306" y="1715321"/>
                </a:lnTo>
                <a:lnTo>
                  <a:pt x="1655447" y="1710873"/>
                </a:lnTo>
                <a:lnTo>
                  <a:pt x="1654176" y="1705790"/>
                </a:lnTo>
                <a:lnTo>
                  <a:pt x="1652905" y="1701024"/>
                </a:lnTo>
                <a:lnTo>
                  <a:pt x="1652587" y="1695941"/>
                </a:lnTo>
                <a:lnTo>
                  <a:pt x="1652587" y="1690540"/>
                </a:lnTo>
                <a:lnTo>
                  <a:pt x="1653540" y="1685457"/>
                </a:lnTo>
                <a:lnTo>
                  <a:pt x="1654176" y="1680692"/>
                </a:lnTo>
                <a:lnTo>
                  <a:pt x="1655129" y="1675926"/>
                </a:lnTo>
                <a:lnTo>
                  <a:pt x="1656718" y="1671478"/>
                </a:lnTo>
                <a:lnTo>
                  <a:pt x="1658624" y="1667348"/>
                </a:lnTo>
                <a:lnTo>
                  <a:pt x="1660530" y="1663218"/>
                </a:lnTo>
                <a:lnTo>
                  <a:pt x="1662754" y="1659723"/>
                </a:lnTo>
                <a:lnTo>
                  <a:pt x="1665296" y="1655911"/>
                </a:lnTo>
                <a:lnTo>
                  <a:pt x="1668156" y="1653052"/>
                </a:lnTo>
                <a:lnTo>
                  <a:pt x="1670698" y="1650192"/>
                </a:lnTo>
                <a:lnTo>
                  <a:pt x="1674193" y="1647333"/>
                </a:lnTo>
                <a:lnTo>
                  <a:pt x="1677370" y="1645109"/>
                </a:lnTo>
                <a:lnTo>
                  <a:pt x="1680547" y="1643521"/>
                </a:lnTo>
                <a:lnTo>
                  <a:pt x="1684360" y="1642250"/>
                </a:lnTo>
                <a:lnTo>
                  <a:pt x="1688173" y="1641297"/>
                </a:lnTo>
                <a:lnTo>
                  <a:pt x="1687855" y="1631130"/>
                </a:lnTo>
                <a:lnTo>
                  <a:pt x="1687855" y="1618423"/>
                </a:lnTo>
                <a:lnTo>
                  <a:pt x="1688808" y="1605715"/>
                </a:lnTo>
                <a:lnTo>
                  <a:pt x="1689761" y="1593642"/>
                </a:lnTo>
                <a:lnTo>
                  <a:pt x="1691668" y="1581887"/>
                </a:lnTo>
                <a:lnTo>
                  <a:pt x="1693892" y="1570768"/>
                </a:lnTo>
                <a:lnTo>
                  <a:pt x="1697069" y="1559648"/>
                </a:lnTo>
                <a:lnTo>
                  <a:pt x="1699928" y="1548846"/>
                </a:lnTo>
                <a:lnTo>
                  <a:pt x="1703423" y="1538998"/>
                </a:lnTo>
                <a:lnTo>
                  <a:pt x="1707554" y="1529467"/>
                </a:lnTo>
                <a:lnTo>
                  <a:pt x="1712002" y="1519936"/>
                </a:lnTo>
                <a:lnTo>
                  <a:pt x="1716768" y="1511040"/>
                </a:lnTo>
                <a:lnTo>
                  <a:pt x="1722169" y="1502462"/>
                </a:lnTo>
                <a:lnTo>
                  <a:pt x="1727571" y="1494202"/>
                </a:lnTo>
                <a:lnTo>
                  <a:pt x="1733608" y="1486577"/>
                </a:lnTo>
                <a:lnTo>
                  <a:pt x="1739644" y="1479588"/>
                </a:lnTo>
                <a:lnTo>
                  <a:pt x="1745999" y="1472598"/>
                </a:lnTo>
                <a:lnTo>
                  <a:pt x="1752671" y="1466244"/>
                </a:lnTo>
                <a:lnTo>
                  <a:pt x="1759661" y="1459890"/>
                </a:lnTo>
                <a:lnTo>
                  <a:pt x="1766651" y="1454490"/>
                </a:lnTo>
                <a:lnTo>
                  <a:pt x="1773959" y="1449406"/>
                </a:lnTo>
                <a:lnTo>
                  <a:pt x="1781902" y="1444641"/>
                </a:lnTo>
                <a:lnTo>
                  <a:pt x="1789527" y="1440193"/>
                </a:lnTo>
                <a:lnTo>
                  <a:pt x="1797153" y="1436063"/>
                </a:lnTo>
                <a:lnTo>
                  <a:pt x="1805414" y="1432251"/>
                </a:lnTo>
                <a:lnTo>
                  <a:pt x="1813675" y="1429391"/>
                </a:lnTo>
                <a:lnTo>
                  <a:pt x="1821618" y="1426532"/>
                </a:lnTo>
                <a:lnTo>
                  <a:pt x="1830196" y="1424308"/>
                </a:lnTo>
                <a:lnTo>
                  <a:pt x="1838457" y="1422402"/>
                </a:lnTo>
                <a:lnTo>
                  <a:pt x="1847036" y="1420813"/>
                </a:lnTo>
                <a:lnTo>
                  <a:pt x="1855614" y="1419860"/>
                </a:lnTo>
                <a:lnTo>
                  <a:pt x="1864193" y="1419225"/>
                </a:lnTo>
                <a:close/>
                <a:moveTo>
                  <a:pt x="419100" y="1419225"/>
                </a:moveTo>
                <a:lnTo>
                  <a:pt x="427672" y="1419225"/>
                </a:lnTo>
                <a:lnTo>
                  <a:pt x="436245" y="1419225"/>
                </a:lnTo>
                <a:lnTo>
                  <a:pt x="444817" y="1419860"/>
                </a:lnTo>
                <a:lnTo>
                  <a:pt x="453072" y="1420813"/>
                </a:lnTo>
                <a:lnTo>
                  <a:pt x="461645" y="1422402"/>
                </a:lnTo>
                <a:lnTo>
                  <a:pt x="470217" y="1424308"/>
                </a:lnTo>
                <a:lnTo>
                  <a:pt x="478472" y="1426532"/>
                </a:lnTo>
                <a:lnTo>
                  <a:pt x="486727" y="1429391"/>
                </a:lnTo>
                <a:lnTo>
                  <a:pt x="494665" y="1432251"/>
                </a:lnTo>
                <a:lnTo>
                  <a:pt x="502920" y="1436063"/>
                </a:lnTo>
                <a:lnTo>
                  <a:pt x="510540" y="1440193"/>
                </a:lnTo>
                <a:lnTo>
                  <a:pt x="518477" y="1444641"/>
                </a:lnTo>
                <a:lnTo>
                  <a:pt x="526097" y="1449406"/>
                </a:lnTo>
                <a:lnTo>
                  <a:pt x="533400" y="1454490"/>
                </a:lnTo>
                <a:lnTo>
                  <a:pt x="540385" y="1459890"/>
                </a:lnTo>
                <a:lnTo>
                  <a:pt x="547688" y="1466244"/>
                </a:lnTo>
                <a:lnTo>
                  <a:pt x="554038" y="1472598"/>
                </a:lnTo>
                <a:lnTo>
                  <a:pt x="560388" y="1479588"/>
                </a:lnTo>
                <a:lnTo>
                  <a:pt x="566738" y="1486577"/>
                </a:lnTo>
                <a:lnTo>
                  <a:pt x="572453" y="1494202"/>
                </a:lnTo>
                <a:lnTo>
                  <a:pt x="577850" y="1502462"/>
                </a:lnTo>
                <a:lnTo>
                  <a:pt x="582930" y="1511040"/>
                </a:lnTo>
                <a:lnTo>
                  <a:pt x="587693" y="1519936"/>
                </a:lnTo>
                <a:lnTo>
                  <a:pt x="592138" y="1529467"/>
                </a:lnTo>
                <a:lnTo>
                  <a:pt x="596265" y="1538998"/>
                </a:lnTo>
                <a:lnTo>
                  <a:pt x="599758" y="1548846"/>
                </a:lnTo>
                <a:lnTo>
                  <a:pt x="603250" y="1559648"/>
                </a:lnTo>
                <a:lnTo>
                  <a:pt x="605790" y="1570768"/>
                </a:lnTo>
                <a:lnTo>
                  <a:pt x="608330" y="1581887"/>
                </a:lnTo>
                <a:lnTo>
                  <a:pt x="610235" y="1593642"/>
                </a:lnTo>
                <a:lnTo>
                  <a:pt x="611188" y="1605715"/>
                </a:lnTo>
                <a:lnTo>
                  <a:pt x="612140" y="1618423"/>
                </a:lnTo>
                <a:lnTo>
                  <a:pt x="612458" y="1631130"/>
                </a:lnTo>
                <a:lnTo>
                  <a:pt x="612140" y="1640344"/>
                </a:lnTo>
                <a:lnTo>
                  <a:pt x="612458" y="1640344"/>
                </a:lnTo>
                <a:lnTo>
                  <a:pt x="616903" y="1640344"/>
                </a:lnTo>
                <a:lnTo>
                  <a:pt x="621030" y="1641615"/>
                </a:lnTo>
                <a:lnTo>
                  <a:pt x="624840" y="1642568"/>
                </a:lnTo>
                <a:lnTo>
                  <a:pt x="628650" y="1644474"/>
                </a:lnTo>
                <a:lnTo>
                  <a:pt x="632460" y="1647015"/>
                </a:lnTo>
                <a:lnTo>
                  <a:pt x="635635" y="1649557"/>
                </a:lnTo>
                <a:lnTo>
                  <a:pt x="639128" y="1653052"/>
                </a:lnTo>
                <a:lnTo>
                  <a:pt x="641985" y="1656546"/>
                </a:lnTo>
                <a:lnTo>
                  <a:pt x="644525" y="1660359"/>
                </a:lnTo>
                <a:lnTo>
                  <a:pt x="646748" y="1664807"/>
                </a:lnTo>
                <a:lnTo>
                  <a:pt x="648970" y="1669254"/>
                </a:lnTo>
                <a:lnTo>
                  <a:pt x="650875" y="1674020"/>
                </a:lnTo>
                <a:lnTo>
                  <a:pt x="652145" y="1679103"/>
                </a:lnTo>
                <a:lnTo>
                  <a:pt x="653098" y="1684504"/>
                </a:lnTo>
                <a:lnTo>
                  <a:pt x="653733" y="1689905"/>
                </a:lnTo>
                <a:lnTo>
                  <a:pt x="654050" y="1695941"/>
                </a:lnTo>
                <a:lnTo>
                  <a:pt x="653733" y="1698483"/>
                </a:lnTo>
                <a:lnTo>
                  <a:pt x="653415" y="1701342"/>
                </a:lnTo>
                <a:lnTo>
                  <a:pt x="652145" y="1706743"/>
                </a:lnTo>
                <a:lnTo>
                  <a:pt x="649923" y="1712144"/>
                </a:lnTo>
                <a:lnTo>
                  <a:pt x="647383" y="1717227"/>
                </a:lnTo>
                <a:lnTo>
                  <a:pt x="644208" y="1721993"/>
                </a:lnTo>
                <a:lnTo>
                  <a:pt x="640398" y="1726758"/>
                </a:lnTo>
                <a:lnTo>
                  <a:pt x="635953" y="1730888"/>
                </a:lnTo>
                <a:lnTo>
                  <a:pt x="631508" y="1735018"/>
                </a:lnTo>
                <a:lnTo>
                  <a:pt x="626745" y="1738513"/>
                </a:lnTo>
                <a:lnTo>
                  <a:pt x="621665" y="1741690"/>
                </a:lnTo>
                <a:lnTo>
                  <a:pt x="616585" y="1744549"/>
                </a:lnTo>
                <a:lnTo>
                  <a:pt x="611188" y="1746773"/>
                </a:lnTo>
                <a:lnTo>
                  <a:pt x="606108" y="1748679"/>
                </a:lnTo>
                <a:lnTo>
                  <a:pt x="601028" y="1749950"/>
                </a:lnTo>
                <a:lnTo>
                  <a:pt x="596583" y="1750903"/>
                </a:lnTo>
                <a:lnTo>
                  <a:pt x="591820" y="1751221"/>
                </a:lnTo>
                <a:lnTo>
                  <a:pt x="591503" y="1750903"/>
                </a:lnTo>
                <a:lnTo>
                  <a:pt x="584835" y="1769012"/>
                </a:lnTo>
                <a:lnTo>
                  <a:pt x="577850" y="1785850"/>
                </a:lnTo>
                <a:lnTo>
                  <a:pt x="569595" y="1802688"/>
                </a:lnTo>
                <a:lnTo>
                  <a:pt x="561023" y="1818573"/>
                </a:lnTo>
                <a:lnTo>
                  <a:pt x="556895" y="1826516"/>
                </a:lnTo>
                <a:lnTo>
                  <a:pt x="551815" y="1833823"/>
                </a:lnTo>
                <a:lnTo>
                  <a:pt x="547053" y="1841130"/>
                </a:lnTo>
                <a:lnTo>
                  <a:pt x="542290" y="1848119"/>
                </a:lnTo>
                <a:lnTo>
                  <a:pt x="537210" y="1855109"/>
                </a:lnTo>
                <a:lnTo>
                  <a:pt x="532130" y="1861780"/>
                </a:lnTo>
                <a:lnTo>
                  <a:pt x="526732" y="1868134"/>
                </a:lnTo>
                <a:lnTo>
                  <a:pt x="521335" y="1874488"/>
                </a:lnTo>
                <a:lnTo>
                  <a:pt x="516255" y="1879889"/>
                </a:lnTo>
                <a:lnTo>
                  <a:pt x="510540" y="1885608"/>
                </a:lnTo>
                <a:lnTo>
                  <a:pt x="505142" y="1890691"/>
                </a:lnTo>
                <a:lnTo>
                  <a:pt x="499110" y="1895774"/>
                </a:lnTo>
                <a:lnTo>
                  <a:pt x="493712" y="1900222"/>
                </a:lnTo>
                <a:lnTo>
                  <a:pt x="487680" y="1904352"/>
                </a:lnTo>
                <a:lnTo>
                  <a:pt x="481965" y="1908482"/>
                </a:lnTo>
                <a:lnTo>
                  <a:pt x="475932" y="1911659"/>
                </a:lnTo>
                <a:lnTo>
                  <a:pt x="470217" y="1914836"/>
                </a:lnTo>
                <a:lnTo>
                  <a:pt x="463867" y="1917695"/>
                </a:lnTo>
                <a:lnTo>
                  <a:pt x="457835" y="1920237"/>
                </a:lnTo>
                <a:lnTo>
                  <a:pt x="452120" y="1922143"/>
                </a:lnTo>
                <a:lnTo>
                  <a:pt x="445770" y="1923414"/>
                </a:lnTo>
                <a:lnTo>
                  <a:pt x="439737" y="1924685"/>
                </a:lnTo>
                <a:lnTo>
                  <a:pt x="433705" y="1925320"/>
                </a:lnTo>
                <a:lnTo>
                  <a:pt x="427672" y="1925638"/>
                </a:lnTo>
                <a:lnTo>
                  <a:pt x="421322" y="1925320"/>
                </a:lnTo>
                <a:lnTo>
                  <a:pt x="415607" y="1924685"/>
                </a:lnTo>
                <a:lnTo>
                  <a:pt x="409257" y="1923414"/>
                </a:lnTo>
                <a:lnTo>
                  <a:pt x="403225" y="1922143"/>
                </a:lnTo>
                <a:lnTo>
                  <a:pt x="397510" y="1920237"/>
                </a:lnTo>
                <a:lnTo>
                  <a:pt x="391160" y="1917695"/>
                </a:lnTo>
                <a:lnTo>
                  <a:pt x="385445" y="1914836"/>
                </a:lnTo>
                <a:lnTo>
                  <a:pt x="379412" y="1911659"/>
                </a:lnTo>
                <a:lnTo>
                  <a:pt x="373380" y="1908482"/>
                </a:lnTo>
                <a:lnTo>
                  <a:pt x="367665" y="1904352"/>
                </a:lnTo>
                <a:lnTo>
                  <a:pt x="361632" y="1900222"/>
                </a:lnTo>
                <a:lnTo>
                  <a:pt x="355917" y="1895456"/>
                </a:lnTo>
                <a:lnTo>
                  <a:pt x="350202" y="1890691"/>
                </a:lnTo>
                <a:lnTo>
                  <a:pt x="344805" y="1885608"/>
                </a:lnTo>
                <a:lnTo>
                  <a:pt x="339090" y="1879889"/>
                </a:lnTo>
                <a:lnTo>
                  <a:pt x="333692" y="1874171"/>
                </a:lnTo>
                <a:lnTo>
                  <a:pt x="328295" y="1868134"/>
                </a:lnTo>
                <a:lnTo>
                  <a:pt x="322897" y="1861463"/>
                </a:lnTo>
                <a:lnTo>
                  <a:pt x="317817" y="1854791"/>
                </a:lnTo>
                <a:lnTo>
                  <a:pt x="313055" y="1848119"/>
                </a:lnTo>
                <a:lnTo>
                  <a:pt x="307975" y="1840812"/>
                </a:lnTo>
                <a:lnTo>
                  <a:pt x="303212" y="1833823"/>
                </a:lnTo>
                <a:lnTo>
                  <a:pt x="298767" y="1826198"/>
                </a:lnTo>
                <a:lnTo>
                  <a:pt x="294005" y="1818255"/>
                </a:lnTo>
                <a:lnTo>
                  <a:pt x="285432" y="1802053"/>
                </a:lnTo>
                <a:lnTo>
                  <a:pt x="277495" y="1785532"/>
                </a:lnTo>
                <a:lnTo>
                  <a:pt x="270192" y="1768059"/>
                </a:lnTo>
                <a:lnTo>
                  <a:pt x="263525" y="1750268"/>
                </a:lnTo>
                <a:lnTo>
                  <a:pt x="259080" y="1749315"/>
                </a:lnTo>
                <a:lnTo>
                  <a:pt x="254635" y="1748362"/>
                </a:lnTo>
                <a:lnTo>
                  <a:pt x="249872" y="1746455"/>
                </a:lnTo>
                <a:lnTo>
                  <a:pt x="245110" y="1744232"/>
                </a:lnTo>
                <a:lnTo>
                  <a:pt x="240665" y="1741690"/>
                </a:lnTo>
                <a:lnTo>
                  <a:pt x="235902" y="1738513"/>
                </a:lnTo>
                <a:lnTo>
                  <a:pt x="231457" y="1735654"/>
                </a:lnTo>
                <a:lnTo>
                  <a:pt x="227012" y="1731841"/>
                </a:lnTo>
                <a:lnTo>
                  <a:pt x="223202" y="1728347"/>
                </a:lnTo>
                <a:lnTo>
                  <a:pt x="219392" y="1724216"/>
                </a:lnTo>
                <a:lnTo>
                  <a:pt x="216217" y="1720086"/>
                </a:lnTo>
                <a:lnTo>
                  <a:pt x="213360" y="1715321"/>
                </a:lnTo>
                <a:lnTo>
                  <a:pt x="211137" y="1710873"/>
                </a:lnTo>
                <a:lnTo>
                  <a:pt x="209550" y="1705790"/>
                </a:lnTo>
                <a:lnTo>
                  <a:pt x="208280" y="1701024"/>
                </a:lnTo>
                <a:lnTo>
                  <a:pt x="207962" y="1695941"/>
                </a:lnTo>
                <a:lnTo>
                  <a:pt x="207962" y="1690540"/>
                </a:lnTo>
                <a:lnTo>
                  <a:pt x="208597" y="1685457"/>
                </a:lnTo>
                <a:lnTo>
                  <a:pt x="209550" y="1680692"/>
                </a:lnTo>
                <a:lnTo>
                  <a:pt x="210502" y="1675926"/>
                </a:lnTo>
                <a:lnTo>
                  <a:pt x="212090" y="1671478"/>
                </a:lnTo>
                <a:lnTo>
                  <a:pt x="213995" y="1667348"/>
                </a:lnTo>
                <a:lnTo>
                  <a:pt x="216217" y="1663218"/>
                </a:lnTo>
                <a:lnTo>
                  <a:pt x="218122" y="1659723"/>
                </a:lnTo>
                <a:lnTo>
                  <a:pt x="220345" y="1655911"/>
                </a:lnTo>
                <a:lnTo>
                  <a:pt x="223520" y="1653052"/>
                </a:lnTo>
                <a:lnTo>
                  <a:pt x="226377" y="1650192"/>
                </a:lnTo>
                <a:lnTo>
                  <a:pt x="229235" y="1647333"/>
                </a:lnTo>
                <a:lnTo>
                  <a:pt x="232727" y="1645109"/>
                </a:lnTo>
                <a:lnTo>
                  <a:pt x="235902" y="1643521"/>
                </a:lnTo>
                <a:lnTo>
                  <a:pt x="239712" y="1642250"/>
                </a:lnTo>
                <a:lnTo>
                  <a:pt x="243205" y="1641297"/>
                </a:lnTo>
                <a:lnTo>
                  <a:pt x="242887" y="1631130"/>
                </a:lnTo>
                <a:lnTo>
                  <a:pt x="243205" y="1618423"/>
                </a:lnTo>
                <a:lnTo>
                  <a:pt x="244157" y="1605715"/>
                </a:lnTo>
                <a:lnTo>
                  <a:pt x="245427" y="1593642"/>
                </a:lnTo>
                <a:lnTo>
                  <a:pt x="247015" y="1581887"/>
                </a:lnTo>
                <a:lnTo>
                  <a:pt x="249555" y="1570768"/>
                </a:lnTo>
                <a:lnTo>
                  <a:pt x="252095" y="1559648"/>
                </a:lnTo>
                <a:lnTo>
                  <a:pt x="255587" y="1548846"/>
                </a:lnTo>
                <a:lnTo>
                  <a:pt x="259080" y="1538998"/>
                </a:lnTo>
                <a:lnTo>
                  <a:pt x="263207" y="1529467"/>
                </a:lnTo>
                <a:lnTo>
                  <a:pt x="267652" y="1519936"/>
                </a:lnTo>
                <a:lnTo>
                  <a:pt x="272415" y="1511040"/>
                </a:lnTo>
                <a:lnTo>
                  <a:pt x="277495" y="1502462"/>
                </a:lnTo>
                <a:lnTo>
                  <a:pt x="283210" y="1494202"/>
                </a:lnTo>
                <a:lnTo>
                  <a:pt x="288607" y="1486577"/>
                </a:lnTo>
                <a:lnTo>
                  <a:pt x="294957" y="1479588"/>
                </a:lnTo>
                <a:lnTo>
                  <a:pt x="301307" y="1472598"/>
                </a:lnTo>
                <a:lnTo>
                  <a:pt x="307975" y="1466244"/>
                </a:lnTo>
                <a:lnTo>
                  <a:pt x="314960" y="1459890"/>
                </a:lnTo>
                <a:lnTo>
                  <a:pt x="321945" y="1454490"/>
                </a:lnTo>
                <a:lnTo>
                  <a:pt x="329247" y="1449406"/>
                </a:lnTo>
                <a:lnTo>
                  <a:pt x="336867" y="1444641"/>
                </a:lnTo>
                <a:lnTo>
                  <a:pt x="344805" y="1440193"/>
                </a:lnTo>
                <a:lnTo>
                  <a:pt x="352425" y="1436063"/>
                </a:lnTo>
                <a:lnTo>
                  <a:pt x="360680" y="1432251"/>
                </a:lnTo>
                <a:lnTo>
                  <a:pt x="368617" y="1429391"/>
                </a:lnTo>
                <a:lnTo>
                  <a:pt x="376872" y="1426532"/>
                </a:lnTo>
                <a:lnTo>
                  <a:pt x="385445" y="1424308"/>
                </a:lnTo>
                <a:lnTo>
                  <a:pt x="393700" y="1422402"/>
                </a:lnTo>
                <a:lnTo>
                  <a:pt x="402272" y="1420813"/>
                </a:lnTo>
                <a:lnTo>
                  <a:pt x="410845" y="1419860"/>
                </a:lnTo>
                <a:lnTo>
                  <a:pt x="419100" y="1419225"/>
                </a:lnTo>
                <a:close/>
                <a:moveTo>
                  <a:pt x="1149984" y="1225550"/>
                </a:moveTo>
                <a:lnTo>
                  <a:pt x="1151255" y="1225867"/>
                </a:lnTo>
                <a:lnTo>
                  <a:pt x="1151890" y="1225550"/>
                </a:lnTo>
                <a:lnTo>
                  <a:pt x="1158882" y="1225867"/>
                </a:lnTo>
                <a:lnTo>
                  <a:pt x="1165873" y="1227137"/>
                </a:lnTo>
                <a:lnTo>
                  <a:pt x="1172228" y="1228725"/>
                </a:lnTo>
                <a:lnTo>
                  <a:pt x="1178584" y="1230947"/>
                </a:lnTo>
                <a:lnTo>
                  <a:pt x="1184304" y="1234122"/>
                </a:lnTo>
                <a:lnTo>
                  <a:pt x="1190024" y="1237297"/>
                </a:lnTo>
                <a:lnTo>
                  <a:pt x="1195108" y="1241107"/>
                </a:lnTo>
                <a:lnTo>
                  <a:pt x="1200193" y="1245552"/>
                </a:lnTo>
                <a:lnTo>
                  <a:pt x="1204324" y="1250315"/>
                </a:lnTo>
                <a:lnTo>
                  <a:pt x="1208455" y="1255712"/>
                </a:lnTo>
                <a:lnTo>
                  <a:pt x="1211633" y="1261427"/>
                </a:lnTo>
                <a:lnTo>
                  <a:pt x="1214493" y="1267142"/>
                </a:lnTo>
                <a:lnTo>
                  <a:pt x="1216717" y="1273492"/>
                </a:lnTo>
                <a:lnTo>
                  <a:pt x="1218624" y="1279842"/>
                </a:lnTo>
                <a:lnTo>
                  <a:pt x="1219577" y="1286827"/>
                </a:lnTo>
                <a:lnTo>
                  <a:pt x="1219895" y="1293812"/>
                </a:lnTo>
                <a:lnTo>
                  <a:pt x="1219895" y="1569085"/>
                </a:lnTo>
                <a:lnTo>
                  <a:pt x="1486194" y="1773872"/>
                </a:lnTo>
                <a:lnTo>
                  <a:pt x="1491914" y="1778317"/>
                </a:lnTo>
                <a:lnTo>
                  <a:pt x="1496045" y="1783080"/>
                </a:lnTo>
                <a:lnTo>
                  <a:pt x="1500494" y="1788477"/>
                </a:lnTo>
                <a:lnTo>
                  <a:pt x="1503989" y="1794192"/>
                </a:lnTo>
                <a:lnTo>
                  <a:pt x="1506849" y="1799907"/>
                </a:lnTo>
                <a:lnTo>
                  <a:pt x="1509392" y="1805940"/>
                </a:lnTo>
                <a:lnTo>
                  <a:pt x="1510981" y="1812290"/>
                </a:lnTo>
                <a:lnTo>
                  <a:pt x="1512569" y="1818957"/>
                </a:lnTo>
                <a:lnTo>
                  <a:pt x="1512887" y="1824990"/>
                </a:lnTo>
                <a:lnTo>
                  <a:pt x="1512887" y="1831657"/>
                </a:lnTo>
                <a:lnTo>
                  <a:pt x="1511934" y="1838325"/>
                </a:lnTo>
                <a:lnTo>
                  <a:pt x="1510663" y="1844675"/>
                </a:lnTo>
                <a:lnTo>
                  <a:pt x="1508756" y="1851025"/>
                </a:lnTo>
                <a:lnTo>
                  <a:pt x="1506214" y="1857057"/>
                </a:lnTo>
                <a:lnTo>
                  <a:pt x="1502718" y="1863090"/>
                </a:lnTo>
                <a:lnTo>
                  <a:pt x="1498905" y="1869122"/>
                </a:lnTo>
                <a:lnTo>
                  <a:pt x="1496045" y="1872297"/>
                </a:lnTo>
                <a:lnTo>
                  <a:pt x="1493503" y="1875155"/>
                </a:lnTo>
                <a:lnTo>
                  <a:pt x="1490643" y="1877695"/>
                </a:lnTo>
                <a:lnTo>
                  <a:pt x="1487783" y="1880552"/>
                </a:lnTo>
                <a:lnTo>
                  <a:pt x="1484287" y="1882775"/>
                </a:lnTo>
                <a:lnTo>
                  <a:pt x="1481427" y="1884997"/>
                </a:lnTo>
                <a:lnTo>
                  <a:pt x="1478249" y="1887220"/>
                </a:lnTo>
                <a:lnTo>
                  <a:pt x="1474436" y="1888490"/>
                </a:lnTo>
                <a:lnTo>
                  <a:pt x="1467445" y="1891347"/>
                </a:lnTo>
                <a:lnTo>
                  <a:pt x="1460136" y="1893570"/>
                </a:lnTo>
                <a:lnTo>
                  <a:pt x="1452509" y="1895157"/>
                </a:lnTo>
                <a:lnTo>
                  <a:pt x="1444883" y="1895475"/>
                </a:lnTo>
                <a:lnTo>
                  <a:pt x="1439480" y="1895157"/>
                </a:lnTo>
                <a:lnTo>
                  <a:pt x="1434078" y="1894522"/>
                </a:lnTo>
                <a:lnTo>
                  <a:pt x="1428676" y="1893252"/>
                </a:lnTo>
                <a:lnTo>
                  <a:pt x="1423591" y="1891982"/>
                </a:lnTo>
                <a:lnTo>
                  <a:pt x="1418189" y="1890077"/>
                </a:lnTo>
                <a:lnTo>
                  <a:pt x="1413105" y="1887537"/>
                </a:lnTo>
                <a:lnTo>
                  <a:pt x="1408338" y="1884997"/>
                </a:lnTo>
                <a:lnTo>
                  <a:pt x="1403571" y="1881505"/>
                </a:lnTo>
                <a:lnTo>
                  <a:pt x="1151255" y="1687512"/>
                </a:lnTo>
                <a:lnTo>
                  <a:pt x="898303" y="1881505"/>
                </a:lnTo>
                <a:lnTo>
                  <a:pt x="893536" y="1884997"/>
                </a:lnTo>
                <a:lnTo>
                  <a:pt x="888770" y="1887537"/>
                </a:lnTo>
                <a:lnTo>
                  <a:pt x="883685" y="1890077"/>
                </a:lnTo>
                <a:lnTo>
                  <a:pt x="878283" y="1891982"/>
                </a:lnTo>
                <a:lnTo>
                  <a:pt x="873198" y="1893252"/>
                </a:lnTo>
                <a:lnTo>
                  <a:pt x="868114" y="1894522"/>
                </a:lnTo>
                <a:lnTo>
                  <a:pt x="862712" y="1895157"/>
                </a:lnTo>
                <a:lnTo>
                  <a:pt x="856992" y="1895475"/>
                </a:lnTo>
                <a:lnTo>
                  <a:pt x="849683" y="1895157"/>
                </a:lnTo>
                <a:lnTo>
                  <a:pt x="842056" y="1893570"/>
                </a:lnTo>
                <a:lnTo>
                  <a:pt x="834429" y="1891347"/>
                </a:lnTo>
                <a:lnTo>
                  <a:pt x="827438" y="1888490"/>
                </a:lnTo>
                <a:lnTo>
                  <a:pt x="824261" y="1887220"/>
                </a:lnTo>
                <a:lnTo>
                  <a:pt x="820765" y="1884997"/>
                </a:lnTo>
                <a:lnTo>
                  <a:pt x="817587" y="1882775"/>
                </a:lnTo>
                <a:lnTo>
                  <a:pt x="814727" y="1880552"/>
                </a:lnTo>
                <a:lnTo>
                  <a:pt x="811549" y="1877695"/>
                </a:lnTo>
                <a:lnTo>
                  <a:pt x="808689" y="1875155"/>
                </a:lnTo>
                <a:lnTo>
                  <a:pt x="805829" y="1872297"/>
                </a:lnTo>
                <a:lnTo>
                  <a:pt x="803287" y="1869122"/>
                </a:lnTo>
                <a:lnTo>
                  <a:pt x="799474" y="1863090"/>
                </a:lnTo>
                <a:lnTo>
                  <a:pt x="796296" y="1857057"/>
                </a:lnTo>
                <a:lnTo>
                  <a:pt x="793436" y="1851025"/>
                </a:lnTo>
                <a:lnTo>
                  <a:pt x="791212" y="1844675"/>
                </a:lnTo>
                <a:lnTo>
                  <a:pt x="790258" y="1838325"/>
                </a:lnTo>
                <a:lnTo>
                  <a:pt x="789623" y="1831657"/>
                </a:lnTo>
                <a:lnTo>
                  <a:pt x="788987" y="1824990"/>
                </a:lnTo>
                <a:lnTo>
                  <a:pt x="789940" y="1818957"/>
                </a:lnTo>
                <a:lnTo>
                  <a:pt x="790894" y="1812290"/>
                </a:lnTo>
                <a:lnTo>
                  <a:pt x="792800" y="1805940"/>
                </a:lnTo>
                <a:lnTo>
                  <a:pt x="795025" y="1799907"/>
                </a:lnTo>
                <a:lnTo>
                  <a:pt x="797885" y="1794192"/>
                </a:lnTo>
                <a:lnTo>
                  <a:pt x="801698" y="1788477"/>
                </a:lnTo>
                <a:lnTo>
                  <a:pt x="805829" y="1783080"/>
                </a:lnTo>
                <a:lnTo>
                  <a:pt x="810596" y="1778317"/>
                </a:lnTo>
                <a:lnTo>
                  <a:pt x="815681" y="1773872"/>
                </a:lnTo>
                <a:lnTo>
                  <a:pt x="1082297" y="1569085"/>
                </a:lnTo>
                <a:lnTo>
                  <a:pt x="1082297" y="1293812"/>
                </a:lnTo>
                <a:lnTo>
                  <a:pt x="1082615" y="1286827"/>
                </a:lnTo>
                <a:lnTo>
                  <a:pt x="1083568" y="1279842"/>
                </a:lnTo>
                <a:lnTo>
                  <a:pt x="1085157" y="1273492"/>
                </a:lnTo>
                <a:lnTo>
                  <a:pt x="1087381" y="1267142"/>
                </a:lnTo>
                <a:lnTo>
                  <a:pt x="1090241" y="1261427"/>
                </a:lnTo>
                <a:lnTo>
                  <a:pt x="1093737" y="1255712"/>
                </a:lnTo>
                <a:lnTo>
                  <a:pt x="1097550" y="1250315"/>
                </a:lnTo>
                <a:lnTo>
                  <a:pt x="1101999" y="1245552"/>
                </a:lnTo>
                <a:lnTo>
                  <a:pt x="1106766" y="1241107"/>
                </a:lnTo>
                <a:lnTo>
                  <a:pt x="1112168" y="1237297"/>
                </a:lnTo>
                <a:lnTo>
                  <a:pt x="1117570" y="1234122"/>
                </a:lnTo>
                <a:lnTo>
                  <a:pt x="1123608" y="1230947"/>
                </a:lnTo>
                <a:lnTo>
                  <a:pt x="1129646" y="1228725"/>
                </a:lnTo>
                <a:lnTo>
                  <a:pt x="1136319" y="1227137"/>
                </a:lnTo>
                <a:lnTo>
                  <a:pt x="1142993" y="1225867"/>
                </a:lnTo>
                <a:lnTo>
                  <a:pt x="1149984" y="1225550"/>
                </a:lnTo>
                <a:close/>
                <a:moveTo>
                  <a:pt x="960111" y="638175"/>
                </a:moveTo>
                <a:lnTo>
                  <a:pt x="977589" y="673490"/>
                </a:lnTo>
                <a:lnTo>
                  <a:pt x="1003964" y="725667"/>
                </a:lnTo>
                <a:lnTo>
                  <a:pt x="1070062" y="855156"/>
                </a:lnTo>
                <a:lnTo>
                  <a:pt x="1156815" y="1023141"/>
                </a:lnTo>
                <a:lnTo>
                  <a:pt x="1160946" y="1018051"/>
                </a:lnTo>
                <a:lnTo>
                  <a:pt x="1165395" y="1011369"/>
                </a:lnTo>
                <a:lnTo>
                  <a:pt x="1175564" y="995462"/>
                </a:lnTo>
                <a:lnTo>
                  <a:pt x="1187640" y="975418"/>
                </a:lnTo>
                <a:lnTo>
                  <a:pt x="1200986" y="952193"/>
                </a:lnTo>
                <a:lnTo>
                  <a:pt x="1215604" y="926422"/>
                </a:lnTo>
                <a:lnTo>
                  <a:pt x="1230539" y="898743"/>
                </a:lnTo>
                <a:lnTo>
                  <a:pt x="1246111" y="869473"/>
                </a:lnTo>
                <a:lnTo>
                  <a:pt x="1261999" y="839248"/>
                </a:lnTo>
                <a:lnTo>
                  <a:pt x="1292824" y="778799"/>
                </a:lnTo>
                <a:lnTo>
                  <a:pt x="1321424" y="722804"/>
                </a:lnTo>
                <a:lnTo>
                  <a:pt x="1344939" y="675399"/>
                </a:lnTo>
                <a:lnTo>
                  <a:pt x="1361146" y="642311"/>
                </a:lnTo>
                <a:lnTo>
                  <a:pt x="1379259" y="647083"/>
                </a:lnTo>
                <a:lnTo>
                  <a:pt x="1397055" y="652174"/>
                </a:lnTo>
                <a:lnTo>
                  <a:pt x="1414850" y="657582"/>
                </a:lnTo>
                <a:lnTo>
                  <a:pt x="1431692" y="663627"/>
                </a:lnTo>
                <a:lnTo>
                  <a:pt x="1448852" y="669672"/>
                </a:lnTo>
                <a:lnTo>
                  <a:pt x="1465059" y="675399"/>
                </a:lnTo>
                <a:lnTo>
                  <a:pt x="1481266" y="681762"/>
                </a:lnTo>
                <a:lnTo>
                  <a:pt x="1496519" y="688125"/>
                </a:lnTo>
                <a:lnTo>
                  <a:pt x="1511454" y="694170"/>
                </a:lnTo>
                <a:lnTo>
                  <a:pt x="1526072" y="700851"/>
                </a:lnTo>
                <a:lnTo>
                  <a:pt x="1553719" y="713896"/>
                </a:lnTo>
                <a:lnTo>
                  <a:pt x="1579777" y="726304"/>
                </a:lnTo>
                <a:lnTo>
                  <a:pt x="1603292" y="739030"/>
                </a:lnTo>
                <a:lnTo>
                  <a:pt x="1624583" y="750801"/>
                </a:lnTo>
                <a:lnTo>
                  <a:pt x="1643650" y="761937"/>
                </a:lnTo>
                <a:lnTo>
                  <a:pt x="1659856" y="771799"/>
                </a:lnTo>
                <a:lnTo>
                  <a:pt x="1673521" y="780390"/>
                </a:lnTo>
                <a:lnTo>
                  <a:pt x="1692270" y="792798"/>
                </a:lnTo>
                <a:lnTo>
                  <a:pt x="1698625" y="797252"/>
                </a:lnTo>
                <a:lnTo>
                  <a:pt x="1698625" y="1101725"/>
                </a:lnTo>
                <a:lnTo>
                  <a:pt x="1152684" y="1101725"/>
                </a:lnTo>
                <a:lnTo>
                  <a:pt x="606425" y="1101725"/>
                </a:lnTo>
                <a:lnTo>
                  <a:pt x="606425" y="797252"/>
                </a:lnTo>
                <a:lnTo>
                  <a:pt x="613734" y="792479"/>
                </a:lnTo>
                <a:lnTo>
                  <a:pt x="621678" y="787071"/>
                </a:lnTo>
                <a:lnTo>
                  <a:pt x="633118" y="779753"/>
                </a:lnTo>
                <a:lnTo>
                  <a:pt x="647418" y="770527"/>
                </a:lnTo>
                <a:lnTo>
                  <a:pt x="664578" y="760028"/>
                </a:lnTo>
                <a:lnTo>
                  <a:pt x="684598" y="748892"/>
                </a:lnTo>
                <a:lnTo>
                  <a:pt x="706843" y="736484"/>
                </a:lnTo>
                <a:lnTo>
                  <a:pt x="731629" y="723758"/>
                </a:lnTo>
                <a:lnTo>
                  <a:pt x="758640" y="710396"/>
                </a:lnTo>
                <a:lnTo>
                  <a:pt x="772940" y="704033"/>
                </a:lnTo>
                <a:lnTo>
                  <a:pt x="787876" y="697352"/>
                </a:lnTo>
                <a:lnTo>
                  <a:pt x="802811" y="690670"/>
                </a:lnTo>
                <a:lnTo>
                  <a:pt x="818700" y="684307"/>
                </a:lnTo>
                <a:lnTo>
                  <a:pt x="834907" y="677626"/>
                </a:lnTo>
                <a:lnTo>
                  <a:pt x="851749" y="671263"/>
                </a:lnTo>
                <a:lnTo>
                  <a:pt x="868591" y="665536"/>
                </a:lnTo>
                <a:lnTo>
                  <a:pt x="886387" y="659491"/>
                </a:lnTo>
                <a:lnTo>
                  <a:pt x="903865" y="653764"/>
                </a:lnTo>
                <a:lnTo>
                  <a:pt x="922613" y="648356"/>
                </a:lnTo>
                <a:lnTo>
                  <a:pt x="941044" y="643265"/>
                </a:lnTo>
                <a:lnTo>
                  <a:pt x="960111" y="638175"/>
                </a:lnTo>
                <a:close/>
                <a:moveTo>
                  <a:pt x="1142048" y="0"/>
                </a:moveTo>
                <a:lnTo>
                  <a:pt x="1153160" y="0"/>
                </a:lnTo>
                <a:lnTo>
                  <a:pt x="1163955" y="0"/>
                </a:lnTo>
                <a:lnTo>
                  <a:pt x="1175068" y="634"/>
                </a:lnTo>
                <a:lnTo>
                  <a:pt x="1185545" y="2219"/>
                </a:lnTo>
                <a:lnTo>
                  <a:pt x="1196340" y="4121"/>
                </a:lnTo>
                <a:lnTo>
                  <a:pt x="1207135" y="6658"/>
                </a:lnTo>
                <a:lnTo>
                  <a:pt x="1217613" y="9511"/>
                </a:lnTo>
                <a:lnTo>
                  <a:pt x="1228408" y="12998"/>
                </a:lnTo>
                <a:lnTo>
                  <a:pt x="1238885" y="16803"/>
                </a:lnTo>
                <a:lnTo>
                  <a:pt x="1249045" y="21241"/>
                </a:lnTo>
                <a:lnTo>
                  <a:pt x="1258888" y="26631"/>
                </a:lnTo>
                <a:lnTo>
                  <a:pt x="1269048" y="32020"/>
                </a:lnTo>
                <a:lnTo>
                  <a:pt x="1278573" y="38361"/>
                </a:lnTo>
                <a:lnTo>
                  <a:pt x="1287780" y="45018"/>
                </a:lnTo>
                <a:lnTo>
                  <a:pt x="1296988" y="52310"/>
                </a:lnTo>
                <a:lnTo>
                  <a:pt x="1305878" y="59919"/>
                </a:lnTo>
                <a:lnTo>
                  <a:pt x="1314450" y="68162"/>
                </a:lnTo>
                <a:lnTo>
                  <a:pt x="1322388" y="77039"/>
                </a:lnTo>
                <a:lnTo>
                  <a:pt x="1330325" y="86233"/>
                </a:lnTo>
                <a:lnTo>
                  <a:pt x="1337628" y="95744"/>
                </a:lnTo>
                <a:lnTo>
                  <a:pt x="1344613" y="106206"/>
                </a:lnTo>
                <a:lnTo>
                  <a:pt x="1351280" y="116985"/>
                </a:lnTo>
                <a:lnTo>
                  <a:pt x="1357630" y="128081"/>
                </a:lnTo>
                <a:lnTo>
                  <a:pt x="1363028" y="140445"/>
                </a:lnTo>
                <a:lnTo>
                  <a:pt x="1368108" y="152492"/>
                </a:lnTo>
                <a:lnTo>
                  <a:pt x="1372553" y="165490"/>
                </a:lnTo>
                <a:lnTo>
                  <a:pt x="1376680" y="179123"/>
                </a:lnTo>
                <a:lnTo>
                  <a:pt x="1380490" y="192438"/>
                </a:lnTo>
                <a:lnTo>
                  <a:pt x="1383348" y="207022"/>
                </a:lnTo>
                <a:lnTo>
                  <a:pt x="1385570" y="221922"/>
                </a:lnTo>
                <a:lnTo>
                  <a:pt x="1387475" y="237457"/>
                </a:lnTo>
                <a:lnTo>
                  <a:pt x="1388428" y="253308"/>
                </a:lnTo>
                <a:lnTo>
                  <a:pt x="1388745" y="269794"/>
                </a:lnTo>
                <a:lnTo>
                  <a:pt x="1388428" y="275500"/>
                </a:lnTo>
                <a:lnTo>
                  <a:pt x="1388110" y="281207"/>
                </a:lnTo>
                <a:lnTo>
                  <a:pt x="1388745" y="281207"/>
                </a:lnTo>
                <a:lnTo>
                  <a:pt x="1393825" y="281841"/>
                </a:lnTo>
                <a:lnTo>
                  <a:pt x="1399223" y="282792"/>
                </a:lnTo>
                <a:lnTo>
                  <a:pt x="1404303" y="284694"/>
                </a:lnTo>
                <a:lnTo>
                  <a:pt x="1409065" y="286914"/>
                </a:lnTo>
                <a:lnTo>
                  <a:pt x="1413828" y="289767"/>
                </a:lnTo>
                <a:lnTo>
                  <a:pt x="1418273" y="293571"/>
                </a:lnTo>
                <a:lnTo>
                  <a:pt x="1422400" y="297376"/>
                </a:lnTo>
                <a:lnTo>
                  <a:pt x="1426210" y="301814"/>
                </a:lnTo>
                <a:lnTo>
                  <a:pt x="1429385" y="307204"/>
                </a:lnTo>
                <a:lnTo>
                  <a:pt x="1432243" y="312276"/>
                </a:lnTo>
                <a:lnTo>
                  <a:pt x="1434783" y="318300"/>
                </a:lnTo>
                <a:lnTo>
                  <a:pt x="1437005" y="324323"/>
                </a:lnTo>
                <a:lnTo>
                  <a:pt x="1438910" y="330664"/>
                </a:lnTo>
                <a:lnTo>
                  <a:pt x="1440498" y="337639"/>
                </a:lnTo>
                <a:lnTo>
                  <a:pt x="1441133" y="344613"/>
                </a:lnTo>
                <a:lnTo>
                  <a:pt x="1441450" y="351588"/>
                </a:lnTo>
                <a:lnTo>
                  <a:pt x="1441133" y="355392"/>
                </a:lnTo>
                <a:lnTo>
                  <a:pt x="1440815" y="358880"/>
                </a:lnTo>
                <a:lnTo>
                  <a:pt x="1440180" y="362367"/>
                </a:lnTo>
                <a:lnTo>
                  <a:pt x="1439228" y="366171"/>
                </a:lnTo>
                <a:lnTo>
                  <a:pt x="1438275" y="369342"/>
                </a:lnTo>
                <a:lnTo>
                  <a:pt x="1436688" y="372512"/>
                </a:lnTo>
                <a:lnTo>
                  <a:pt x="1433195" y="379170"/>
                </a:lnTo>
                <a:lnTo>
                  <a:pt x="1429068" y="385193"/>
                </a:lnTo>
                <a:lnTo>
                  <a:pt x="1424305" y="390900"/>
                </a:lnTo>
                <a:lnTo>
                  <a:pt x="1418590" y="396606"/>
                </a:lnTo>
                <a:lnTo>
                  <a:pt x="1412875" y="401679"/>
                </a:lnTo>
                <a:lnTo>
                  <a:pt x="1406525" y="406117"/>
                </a:lnTo>
                <a:lnTo>
                  <a:pt x="1400175" y="410239"/>
                </a:lnTo>
                <a:lnTo>
                  <a:pt x="1393508" y="413409"/>
                </a:lnTo>
                <a:lnTo>
                  <a:pt x="1386840" y="416579"/>
                </a:lnTo>
                <a:lnTo>
                  <a:pt x="1380808" y="419116"/>
                </a:lnTo>
                <a:lnTo>
                  <a:pt x="1374140" y="421018"/>
                </a:lnTo>
                <a:lnTo>
                  <a:pt x="1368108" y="421969"/>
                </a:lnTo>
                <a:lnTo>
                  <a:pt x="1362710" y="422286"/>
                </a:lnTo>
                <a:lnTo>
                  <a:pt x="1361758" y="421969"/>
                </a:lnTo>
                <a:lnTo>
                  <a:pt x="1357948" y="433382"/>
                </a:lnTo>
                <a:lnTo>
                  <a:pt x="1353503" y="444795"/>
                </a:lnTo>
                <a:lnTo>
                  <a:pt x="1349058" y="455891"/>
                </a:lnTo>
                <a:lnTo>
                  <a:pt x="1344295" y="466670"/>
                </a:lnTo>
                <a:lnTo>
                  <a:pt x="1339533" y="477132"/>
                </a:lnTo>
                <a:lnTo>
                  <a:pt x="1334135" y="487911"/>
                </a:lnTo>
                <a:lnTo>
                  <a:pt x="1328738" y="498056"/>
                </a:lnTo>
                <a:lnTo>
                  <a:pt x="1323340" y="508202"/>
                </a:lnTo>
                <a:lnTo>
                  <a:pt x="1317308" y="518029"/>
                </a:lnTo>
                <a:lnTo>
                  <a:pt x="1311275" y="527540"/>
                </a:lnTo>
                <a:lnTo>
                  <a:pt x="1305560" y="536734"/>
                </a:lnTo>
                <a:lnTo>
                  <a:pt x="1299210" y="545928"/>
                </a:lnTo>
                <a:lnTo>
                  <a:pt x="1292543" y="554805"/>
                </a:lnTo>
                <a:lnTo>
                  <a:pt x="1286193" y="563048"/>
                </a:lnTo>
                <a:lnTo>
                  <a:pt x="1279525" y="570974"/>
                </a:lnTo>
                <a:lnTo>
                  <a:pt x="1272540" y="578899"/>
                </a:lnTo>
                <a:lnTo>
                  <a:pt x="1265555" y="586191"/>
                </a:lnTo>
                <a:lnTo>
                  <a:pt x="1258570" y="593166"/>
                </a:lnTo>
                <a:lnTo>
                  <a:pt x="1251585" y="599824"/>
                </a:lnTo>
                <a:lnTo>
                  <a:pt x="1244283" y="606164"/>
                </a:lnTo>
                <a:lnTo>
                  <a:pt x="1236980" y="611871"/>
                </a:lnTo>
                <a:lnTo>
                  <a:pt x="1229678" y="617577"/>
                </a:lnTo>
                <a:lnTo>
                  <a:pt x="1222058" y="622333"/>
                </a:lnTo>
                <a:lnTo>
                  <a:pt x="1214755" y="626771"/>
                </a:lnTo>
                <a:lnTo>
                  <a:pt x="1207135" y="630893"/>
                </a:lnTo>
                <a:lnTo>
                  <a:pt x="1199198" y="634380"/>
                </a:lnTo>
                <a:lnTo>
                  <a:pt x="1191895" y="637233"/>
                </a:lnTo>
                <a:lnTo>
                  <a:pt x="1184275" y="639453"/>
                </a:lnTo>
                <a:lnTo>
                  <a:pt x="1176338" y="641672"/>
                </a:lnTo>
                <a:lnTo>
                  <a:pt x="1168718" y="643257"/>
                </a:lnTo>
                <a:lnTo>
                  <a:pt x="1161098" y="643891"/>
                </a:lnTo>
                <a:lnTo>
                  <a:pt x="1153160" y="644525"/>
                </a:lnTo>
                <a:lnTo>
                  <a:pt x="1145540" y="643891"/>
                </a:lnTo>
                <a:lnTo>
                  <a:pt x="1137603" y="643257"/>
                </a:lnTo>
                <a:lnTo>
                  <a:pt x="1129983" y="641672"/>
                </a:lnTo>
                <a:lnTo>
                  <a:pt x="1122363" y="639453"/>
                </a:lnTo>
                <a:lnTo>
                  <a:pt x="1114425" y="637233"/>
                </a:lnTo>
                <a:lnTo>
                  <a:pt x="1106805" y="634063"/>
                </a:lnTo>
                <a:lnTo>
                  <a:pt x="1098868" y="630893"/>
                </a:lnTo>
                <a:lnTo>
                  <a:pt x="1091248" y="626771"/>
                </a:lnTo>
                <a:lnTo>
                  <a:pt x="1083945" y="622333"/>
                </a:lnTo>
                <a:lnTo>
                  <a:pt x="1076643" y="617260"/>
                </a:lnTo>
                <a:lnTo>
                  <a:pt x="1069023" y="611871"/>
                </a:lnTo>
                <a:lnTo>
                  <a:pt x="1061720" y="606164"/>
                </a:lnTo>
                <a:lnTo>
                  <a:pt x="1054418" y="599824"/>
                </a:lnTo>
                <a:lnTo>
                  <a:pt x="1047433" y="593166"/>
                </a:lnTo>
                <a:lnTo>
                  <a:pt x="1040130" y="586191"/>
                </a:lnTo>
                <a:lnTo>
                  <a:pt x="1033463" y="578899"/>
                </a:lnTo>
                <a:lnTo>
                  <a:pt x="1026478" y="570657"/>
                </a:lnTo>
                <a:lnTo>
                  <a:pt x="1019810" y="562731"/>
                </a:lnTo>
                <a:lnTo>
                  <a:pt x="1013143" y="554171"/>
                </a:lnTo>
                <a:lnTo>
                  <a:pt x="1006793" y="545611"/>
                </a:lnTo>
                <a:lnTo>
                  <a:pt x="1000443" y="536417"/>
                </a:lnTo>
                <a:lnTo>
                  <a:pt x="994410" y="527223"/>
                </a:lnTo>
                <a:lnTo>
                  <a:pt x="988378" y="517712"/>
                </a:lnTo>
                <a:lnTo>
                  <a:pt x="982980" y="507884"/>
                </a:lnTo>
                <a:lnTo>
                  <a:pt x="977265" y="497422"/>
                </a:lnTo>
                <a:lnTo>
                  <a:pt x="971868" y="487277"/>
                </a:lnTo>
                <a:lnTo>
                  <a:pt x="966788" y="476815"/>
                </a:lnTo>
                <a:lnTo>
                  <a:pt x="961708" y="465719"/>
                </a:lnTo>
                <a:lnTo>
                  <a:pt x="956945" y="455257"/>
                </a:lnTo>
                <a:lnTo>
                  <a:pt x="952500" y="443844"/>
                </a:lnTo>
                <a:lnTo>
                  <a:pt x="948055" y="432748"/>
                </a:lnTo>
                <a:lnTo>
                  <a:pt x="944245" y="421335"/>
                </a:lnTo>
                <a:lnTo>
                  <a:pt x="938530" y="420067"/>
                </a:lnTo>
                <a:lnTo>
                  <a:pt x="932815" y="418165"/>
                </a:lnTo>
                <a:lnTo>
                  <a:pt x="926783" y="415945"/>
                </a:lnTo>
                <a:lnTo>
                  <a:pt x="920433" y="413409"/>
                </a:lnTo>
                <a:lnTo>
                  <a:pt x="914718" y="410239"/>
                </a:lnTo>
                <a:lnTo>
                  <a:pt x="908685" y="406434"/>
                </a:lnTo>
                <a:lnTo>
                  <a:pt x="902970" y="402630"/>
                </a:lnTo>
                <a:lnTo>
                  <a:pt x="897573" y="398192"/>
                </a:lnTo>
                <a:lnTo>
                  <a:pt x="892493" y="393119"/>
                </a:lnTo>
                <a:lnTo>
                  <a:pt x="887730" y="388047"/>
                </a:lnTo>
                <a:lnTo>
                  <a:pt x="883603" y="382657"/>
                </a:lnTo>
                <a:lnTo>
                  <a:pt x="880110" y="376950"/>
                </a:lnTo>
                <a:lnTo>
                  <a:pt x="876935" y="371244"/>
                </a:lnTo>
                <a:lnTo>
                  <a:pt x="874713" y="364903"/>
                </a:lnTo>
                <a:lnTo>
                  <a:pt x="874078" y="361733"/>
                </a:lnTo>
                <a:lnTo>
                  <a:pt x="873443" y="358246"/>
                </a:lnTo>
                <a:lnTo>
                  <a:pt x="873125" y="355075"/>
                </a:lnTo>
                <a:lnTo>
                  <a:pt x="873125" y="351588"/>
                </a:lnTo>
                <a:lnTo>
                  <a:pt x="873443" y="345247"/>
                </a:lnTo>
                <a:lnTo>
                  <a:pt x="874078" y="338907"/>
                </a:lnTo>
                <a:lnTo>
                  <a:pt x="874713" y="332566"/>
                </a:lnTo>
                <a:lnTo>
                  <a:pt x="876618" y="326542"/>
                </a:lnTo>
                <a:lnTo>
                  <a:pt x="878523" y="321153"/>
                </a:lnTo>
                <a:lnTo>
                  <a:pt x="880745" y="315446"/>
                </a:lnTo>
                <a:lnTo>
                  <a:pt x="883285" y="310374"/>
                </a:lnTo>
                <a:lnTo>
                  <a:pt x="885825" y="305618"/>
                </a:lnTo>
                <a:lnTo>
                  <a:pt x="889318" y="301180"/>
                </a:lnTo>
                <a:lnTo>
                  <a:pt x="892493" y="297059"/>
                </a:lnTo>
                <a:lnTo>
                  <a:pt x="896303" y="293571"/>
                </a:lnTo>
                <a:lnTo>
                  <a:pt x="900430" y="290401"/>
                </a:lnTo>
                <a:lnTo>
                  <a:pt x="904240" y="287548"/>
                </a:lnTo>
                <a:lnTo>
                  <a:pt x="908685" y="285328"/>
                </a:lnTo>
                <a:lnTo>
                  <a:pt x="913448" y="283426"/>
                </a:lnTo>
                <a:lnTo>
                  <a:pt x="917893" y="282475"/>
                </a:lnTo>
                <a:lnTo>
                  <a:pt x="917893" y="276134"/>
                </a:lnTo>
                <a:lnTo>
                  <a:pt x="917575" y="269794"/>
                </a:lnTo>
                <a:lnTo>
                  <a:pt x="917893" y="253308"/>
                </a:lnTo>
                <a:lnTo>
                  <a:pt x="919163" y="237457"/>
                </a:lnTo>
                <a:lnTo>
                  <a:pt x="920433" y="221922"/>
                </a:lnTo>
                <a:lnTo>
                  <a:pt x="923290" y="207022"/>
                </a:lnTo>
                <a:lnTo>
                  <a:pt x="926148" y="192438"/>
                </a:lnTo>
                <a:lnTo>
                  <a:pt x="929323" y="179123"/>
                </a:lnTo>
                <a:lnTo>
                  <a:pt x="933450" y="165490"/>
                </a:lnTo>
                <a:lnTo>
                  <a:pt x="938213" y="152492"/>
                </a:lnTo>
                <a:lnTo>
                  <a:pt x="943293" y="140445"/>
                </a:lnTo>
                <a:lnTo>
                  <a:pt x="949008" y="128081"/>
                </a:lnTo>
                <a:lnTo>
                  <a:pt x="955358" y="116985"/>
                </a:lnTo>
                <a:lnTo>
                  <a:pt x="961390" y="106206"/>
                </a:lnTo>
                <a:lnTo>
                  <a:pt x="968375" y="95744"/>
                </a:lnTo>
                <a:lnTo>
                  <a:pt x="976313" y="86233"/>
                </a:lnTo>
                <a:lnTo>
                  <a:pt x="983933" y="77039"/>
                </a:lnTo>
                <a:lnTo>
                  <a:pt x="992188" y="68162"/>
                </a:lnTo>
                <a:lnTo>
                  <a:pt x="1000443" y="59919"/>
                </a:lnTo>
                <a:lnTo>
                  <a:pt x="1009333" y="52310"/>
                </a:lnTo>
                <a:lnTo>
                  <a:pt x="1018223" y="45018"/>
                </a:lnTo>
                <a:lnTo>
                  <a:pt x="1027748" y="38361"/>
                </a:lnTo>
                <a:lnTo>
                  <a:pt x="1037590" y="32020"/>
                </a:lnTo>
                <a:lnTo>
                  <a:pt x="1047433" y="26631"/>
                </a:lnTo>
                <a:lnTo>
                  <a:pt x="1057275" y="21241"/>
                </a:lnTo>
                <a:lnTo>
                  <a:pt x="1067753" y="16803"/>
                </a:lnTo>
                <a:lnTo>
                  <a:pt x="1077913" y="12998"/>
                </a:lnTo>
                <a:lnTo>
                  <a:pt x="1088390" y="9511"/>
                </a:lnTo>
                <a:lnTo>
                  <a:pt x="1098868" y="6658"/>
                </a:lnTo>
                <a:lnTo>
                  <a:pt x="1109663" y="4121"/>
                </a:lnTo>
                <a:lnTo>
                  <a:pt x="1120775" y="2219"/>
                </a:lnTo>
                <a:lnTo>
                  <a:pt x="1131570" y="634"/>
                </a:lnTo>
                <a:lnTo>
                  <a:pt x="114204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91416" tIns="45708" rIns="91416" bIns="4570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85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金蝶云星空</a:t>
            </a:r>
            <a:r>
              <a:rPr smtClean="0"/>
              <a:t>架构理念</a:t>
            </a:r>
            <a:endParaRPr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</a:endParaRPr>
          </a:p>
        </p:txBody>
      </p:sp>
      <p:sp>
        <p:nvSpPr>
          <p:cNvPr id="10243" name="AutoShape 4"/>
          <p:cNvSpPr>
            <a:spLocks noChangeArrowheads="1"/>
          </p:cNvSpPr>
          <p:nvPr/>
        </p:nvSpPr>
        <p:spPr bwMode="gray">
          <a:xfrm>
            <a:off x="827101" y="1213248"/>
            <a:ext cx="2320925" cy="2339578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4E91D4"/>
              </a:gs>
              <a:gs pos="100000">
                <a:srgbClr val="3477A4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44" name="AutoShape 5"/>
          <p:cNvSpPr>
            <a:spLocks noChangeArrowheads="1"/>
          </p:cNvSpPr>
          <p:nvPr/>
        </p:nvSpPr>
        <p:spPr bwMode="gray">
          <a:xfrm>
            <a:off x="865201" y="1201342"/>
            <a:ext cx="2251075" cy="2450306"/>
          </a:xfrm>
          <a:prstGeom prst="roundRect">
            <a:avLst>
              <a:gd name="adj" fmla="val 16667"/>
            </a:avLst>
          </a:prstGeom>
          <a:solidFill>
            <a:srgbClr val="3CA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45" name="AutoShape 6"/>
          <p:cNvSpPr>
            <a:spLocks noChangeArrowheads="1"/>
          </p:cNvSpPr>
          <p:nvPr/>
        </p:nvSpPr>
        <p:spPr bwMode="gray">
          <a:xfrm>
            <a:off x="885827" y="2914650"/>
            <a:ext cx="2219325" cy="62031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CA1E6">
                  <a:alpha val="0"/>
                </a:srgbClr>
              </a:gs>
              <a:gs pos="100000">
                <a:srgbClr val="9BCFF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46" name="AutoShape 7"/>
          <p:cNvSpPr>
            <a:spLocks noChangeArrowheads="1"/>
          </p:cNvSpPr>
          <p:nvPr/>
        </p:nvSpPr>
        <p:spPr bwMode="gray">
          <a:xfrm>
            <a:off x="885827" y="1235870"/>
            <a:ext cx="2219325" cy="6191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EE0F7"/>
              </a:gs>
              <a:gs pos="100000">
                <a:srgbClr val="3CA1E6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10247" name="组合 46"/>
          <p:cNvGrpSpPr>
            <a:grpSpLocks/>
          </p:cNvGrpSpPr>
          <p:nvPr/>
        </p:nvGrpSpPr>
        <p:grpSpPr bwMode="auto">
          <a:xfrm>
            <a:off x="1619251" y="887607"/>
            <a:ext cx="642938" cy="540777"/>
            <a:chOff x="1887538" y="1558142"/>
            <a:chExt cx="642938" cy="721530"/>
          </a:xfrm>
        </p:grpSpPr>
        <p:grpSp>
          <p:nvGrpSpPr>
            <p:cNvPr id="10279" name="Group 10"/>
            <p:cNvGrpSpPr>
              <a:grpSpLocks/>
            </p:cNvGrpSpPr>
            <p:nvPr/>
          </p:nvGrpSpPr>
          <p:grpSpPr bwMode="auto">
            <a:xfrm>
              <a:off x="1887538" y="1558142"/>
              <a:ext cx="642938" cy="692987"/>
              <a:chOff x="1289" y="568"/>
              <a:chExt cx="668" cy="720"/>
            </a:xfrm>
          </p:grpSpPr>
          <p:sp>
            <p:nvSpPr>
              <p:cNvPr id="10281" name="Oval 11"/>
              <p:cNvSpPr>
                <a:spLocks noChangeArrowheads="1"/>
              </p:cNvSpPr>
              <p:nvPr/>
            </p:nvSpPr>
            <p:spPr bwMode="gray">
              <a:xfrm>
                <a:off x="1289" y="568"/>
                <a:ext cx="668" cy="72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283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0280" name="Text Box 16"/>
            <p:cNvSpPr txBox="1">
              <a:spLocks noChangeArrowheads="1"/>
            </p:cNvSpPr>
            <p:nvPr/>
          </p:nvSpPr>
          <p:spPr bwMode="gray">
            <a:xfrm>
              <a:off x="2025650" y="1663696"/>
              <a:ext cx="373820" cy="61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</p:grpSp>
      <p:sp>
        <p:nvSpPr>
          <p:cNvPr id="10248" name="AutoShape 19"/>
          <p:cNvSpPr>
            <a:spLocks noChangeArrowheads="1"/>
          </p:cNvSpPr>
          <p:nvPr/>
        </p:nvSpPr>
        <p:spPr bwMode="gray">
          <a:xfrm>
            <a:off x="3348051" y="1213248"/>
            <a:ext cx="2320925" cy="2339578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66AF35"/>
              </a:gs>
              <a:gs pos="100000">
                <a:srgbClr val="588D3D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49" name="AutoShape 20"/>
          <p:cNvSpPr>
            <a:spLocks noChangeArrowheads="1"/>
          </p:cNvSpPr>
          <p:nvPr/>
        </p:nvSpPr>
        <p:spPr bwMode="gray">
          <a:xfrm>
            <a:off x="3386151" y="1222774"/>
            <a:ext cx="2251075" cy="2450306"/>
          </a:xfrm>
          <a:prstGeom prst="roundRect">
            <a:avLst>
              <a:gd name="adj" fmla="val 16667"/>
            </a:avLst>
          </a:prstGeom>
          <a:solidFill>
            <a:srgbClr val="99D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50" name="AutoShape 21"/>
          <p:cNvSpPr>
            <a:spLocks noChangeArrowheads="1"/>
          </p:cNvSpPr>
          <p:nvPr/>
        </p:nvSpPr>
        <p:spPr bwMode="gray">
          <a:xfrm>
            <a:off x="3405188" y="2914650"/>
            <a:ext cx="2220912" cy="62031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D844"/>
              </a:gs>
              <a:gs pos="100000">
                <a:srgbClr val="C7EA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51" name="AutoShape 22"/>
          <p:cNvSpPr>
            <a:spLocks noChangeArrowheads="1"/>
          </p:cNvSpPr>
          <p:nvPr/>
        </p:nvSpPr>
        <p:spPr bwMode="gray">
          <a:xfrm>
            <a:off x="3405188" y="1235870"/>
            <a:ext cx="2220912" cy="6191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F2C1"/>
              </a:gs>
              <a:gs pos="100000">
                <a:srgbClr val="99D844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10252" name="组合 47"/>
          <p:cNvGrpSpPr>
            <a:grpSpLocks/>
          </p:cNvGrpSpPr>
          <p:nvPr/>
        </p:nvGrpSpPr>
        <p:grpSpPr bwMode="auto">
          <a:xfrm>
            <a:off x="4144976" y="882728"/>
            <a:ext cx="642937" cy="549296"/>
            <a:chOff x="4249738" y="1546845"/>
            <a:chExt cx="642938" cy="732397"/>
          </a:xfrm>
        </p:grpSpPr>
        <p:sp>
          <p:nvSpPr>
            <p:cNvPr id="10273" name="Oval 23"/>
            <p:cNvSpPr>
              <a:spLocks noChangeArrowheads="1"/>
            </p:cNvSpPr>
            <p:nvPr/>
          </p:nvSpPr>
          <p:spPr bwMode="gray">
            <a:xfrm>
              <a:off x="4249738" y="1546845"/>
              <a:ext cx="642938" cy="69247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274" name="Oval 24"/>
            <p:cNvSpPr>
              <a:spLocks noChangeArrowheads="1"/>
            </p:cNvSpPr>
            <p:nvPr/>
          </p:nvSpPr>
          <p:spPr bwMode="gray">
            <a:xfrm>
              <a:off x="4256088" y="1576375"/>
              <a:ext cx="622300" cy="622300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275" name="Oval 25"/>
            <p:cNvSpPr>
              <a:spLocks noChangeArrowheads="1"/>
            </p:cNvSpPr>
            <p:nvPr/>
          </p:nvSpPr>
          <p:spPr bwMode="gray">
            <a:xfrm>
              <a:off x="4264025" y="1579550"/>
              <a:ext cx="608013" cy="60801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276" name="Oval 26"/>
            <p:cNvSpPr>
              <a:spLocks noChangeArrowheads="1"/>
            </p:cNvSpPr>
            <p:nvPr/>
          </p:nvSpPr>
          <p:spPr bwMode="gray">
            <a:xfrm>
              <a:off x="4270375" y="1585900"/>
              <a:ext cx="577850" cy="566738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277" name="Oval 27"/>
            <p:cNvSpPr>
              <a:spLocks noChangeArrowheads="1"/>
            </p:cNvSpPr>
            <p:nvPr/>
          </p:nvSpPr>
          <p:spPr bwMode="gray">
            <a:xfrm>
              <a:off x="4305300" y="1601775"/>
              <a:ext cx="512763" cy="46037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278" name="Text Box 28"/>
            <p:cNvSpPr txBox="1">
              <a:spLocks noChangeArrowheads="1"/>
            </p:cNvSpPr>
            <p:nvPr/>
          </p:nvSpPr>
          <p:spPr bwMode="gray">
            <a:xfrm>
              <a:off x="4387850" y="1663687"/>
              <a:ext cx="373821" cy="615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</p:grpSp>
      <p:sp>
        <p:nvSpPr>
          <p:cNvPr id="10253" name="AutoShape 30"/>
          <p:cNvSpPr>
            <a:spLocks noChangeArrowheads="1"/>
          </p:cNvSpPr>
          <p:nvPr/>
        </p:nvSpPr>
        <p:spPr bwMode="gray">
          <a:xfrm>
            <a:off x="3348051" y="3769531"/>
            <a:ext cx="2308225" cy="652463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54" name="AutoShape 31"/>
          <p:cNvSpPr>
            <a:spLocks noChangeArrowheads="1"/>
          </p:cNvSpPr>
          <p:nvPr/>
        </p:nvSpPr>
        <p:spPr bwMode="gray">
          <a:xfrm>
            <a:off x="3392488" y="3787391"/>
            <a:ext cx="2208212" cy="5310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pPr algn="ctr"/>
            <a:r>
              <a:rPr lang="zh-CN" altLang="en-US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标准</a:t>
            </a:r>
          </a:p>
        </p:txBody>
      </p:sp>
      <p:sp>
        <p:nvSpPr>
          <p:cNvPr id="10255" name="AutoShape 33"/>
          <p:cNvSpPr>
            <a:spLocks noChangeArrowheads="1"/>
          </p:cNvSpPr>
          <p:nvPr/>
        </p:nvSpPr>
        <p:spPr bwMode="gray">
          <a:xfrm>
            <a:off x="5922976" y="1213248"/>
            <a:ext cx="2320925" cy="2339578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C16237"/>
              </a:gs>
              <a:gs pos="100000">
                <a:srgbClr val="AB4E47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56" name="AutoShape 34"/>
          <p:cNvSpPr>
            <a:spLocks noChangeArrowheads="1"/>
          </p:cNvSpPr>
          <p:nvPr/>
        </p:nvSpPr>
        <p:spPr bwMode="gray">
          <a:xfrm>
            <a:off x="5961076" y="1201342"/>
            <a:ext cx="2251075" cy="2450306"/>
          </a:xfrm>
          <a:prstGeom prst="roundRect">
            <a:avLst>
              <a:gd name="adj" fmla="val 16667"/>
            </a:avLst>
          </a:prstGeom>
          <a:solidFill>
            <a:srgbClr val="E98B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57" name="AutoShape 36"/>
          <p:cNvSpPr>
            <a:spLocks noChangeArrowheads="1"/>
          </p:cNvSpPr>
          <p:nvPr/>
        </p:nvSpPr>
        <p:spPr bwMode="gray">
          <a:xfrm>
            <a:off x="5981702" y="1235870"/>
            <a:ext cx="2219325" cy="6191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D8CC"/>
              </a:gs>
              <a:gs pos="100000">
                <a:srgbClr val="E98B6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10258" name="组合 48"/>
          <p:cNvGrpSpPr>
            <a:grpSpLocks/>
          </p:cNvGrpSpPr>
          <p:nvPr/>
        </p:nvGrpSpPr>
        <p:grpSpPr bwMode="auto">
          <a:xfrm>
            <a:off x="6737350" y="891180"/>
            <a:ext cx="642938" cy="540777"/>
            <a:chOff x="6611938" y="1558142"/>
            <a:chExt cx="642938" cy="721530"/>
          </a:xfrm>
        </p:grpSpPr>
        <p:grpSp>
          <p:nvGrpSpPr>
            <p:cNvPr id="10266" name="Group 37"/>
            <p:cNvGrpSpPr>
              <a:grpSpLocks/>
            </p:cNvGrpSpPr>
            <p:nvPr/>
          </p:nvGrpSpPr>
          <p:grpSpPr bwMode="auto">
            <a:xfrm>
              <a:off x="6611938" y="1558142"/>
              <a:ext cx="642938" cy="692987"/>
              <a:chOff x="1289" y="568"/>
              <a:chExt cx="668" cy="720"/>
            </a:xfrm>
          </p:grpSpPr>
          <p:sp>
            <p:nvSpPr>
              <p:cNvPr id="10268" name="Oval 38"/>
              <p:cNvSpPr>
                <a:spLocks noChangeArrowheads="1"/>
              </p:cNvSpPr>
              <p:nvPr/>
            </p:nvSpPr>
            <p:spPr bwMode="gray">
              <a:xfrm>
                <a:off x="1289" y="568"/>
                <a:ext cx="668" cy="72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271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0267" name="Text Box 43"/>
            <p:cNvSpPr txBox="1">
              <a:spLocks noChangeArrowheads="1"/>
            </p:cNvSpPr>
            <p:nvPr/>
          </p:nvSpPr>
          <p:spPr bwMode="gray">
            <a:xfrm>
              <a:off x="6746042" y="1663696"/>
              <a:ext cx="373821" cy="61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</p:grpSp>
      <p:sp>
        <p:nvSpPr>
          <p:cNvPr id="10259" name="AutoShape 45"/>
          <p:cNvSpPr>
            <a:spLocks noChangeArrowheads="1"/>
          </p:cNvSpPr>
          <p:nvPr/>
        </p:nvSpPr>
        <p:spPr bwMode="gray">
          <a:xfrm>
            <a:off x="5937252" y="3769531"/>
            <a:ext cx="2306638" cy="652463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60" name="AutoShape 46"/>
          <p:cNvSpPr>
            <a:spLocks noChangeArrowheads="1"/>
          </p:cNvSpPr>
          <p:nvPr/>
        </p:nvSpPr>
        <p:spPr bwMode="gray">
          <a:xfrm>
            <a:off x="5981713" y="3787391"/>
            <a:ext cx="2206625" cy="5310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pPr algn="ctr"/>
            <a:r>
              <a:rPr lang="zh-CN" altLang="en-US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社交化</a:t>
            </a:r>
          </a:p>
        </p:txBody>
      </p:sp>
      <p:sp>
        <p:nvSpPr>
          <p:cNvPr id="10261" name="AutoShape 30"/>
          <p:cNvSpPr>
            <a:spLocks noChangeArrowheads="1"/>
          </p:cNvSpPr>
          <p:nvPr/>
        </p:nvSpPr>
        <p:spPr bwMode="gray">
          <a:xfrm>
            <a:off x="855665" y="3756434"/>
            <a:ext cx="2306637" cy="652463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62" name="AutoShape 31"/>
          <p:cNvSpPr>
            <a:spLocks noChangeArrowheads="1"/>
          </p:cNvSpPr>
          <p:nvPr/>
        </p:nvSpPr>
        <p:spPr bwMode="gray">
          <a:xfrm>
            <a:off x="909650" y="3760006"/>
            <a:ext cx="2206625" cy="5310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16" tIns="45708" rIns="91416" bIns="45708" anchor="ctr"/>
          <a:lstStyle/>
          <a:p>
            <a:pPr algn="ctr"/>
            <a:r>
              <a:rPr lang="zh-CN" altLang="en-US" sz="2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开放</a:t>
            </a:r>
          </a:p>
        </p:txBody>
      </p:sp>
      <p:sp>
        <p:nvSpPr>
          <p:cNvPr id="10263" name="TextBox 49"/>
          <p:cNvSpPr txBox="1">
            <a:spLocks noChangeArrowheads="1"/>
          </p:cNvSpPr>
          <p:nvPr/>
        </p:nvSpPr>
        <p:spPr bwMode="auto">
          <a:xfrm>
            <a:off x="914402" y="1465672"/>
            <a:ext cx="2112963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l"/>
            </a:pP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动态构建的多核算体系与业务流程设计模型，为企业提供了适应其动态发展的开放性管理平台；</a:t>
            </a:r>
            <a:endParaRPr lang="en-US" altLang="zh-CN" sz="12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l"/>
            </a:pP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B/S</a:t>
            </a: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、多端支持、跨数据库支持、</a:t>
            </a: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SOA</a:t>
            </a: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架构，为企业提供了开放的信息化整合平台</a:t>
            </a:r>
            <a:endParaRPr lang="en-US" altLang="zh-CN" sz="12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l"/>
            </a:pP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开放的</a:t>
            </a: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ERP</a:t>
            </a: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开发云平台，为伙伴、客户提供完整的</a:t>
            </a: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ERP</a:t>
            </a: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服务生态圈；</a:t>
            </a:r>
            <a:endParaRPr lang="en-US" altLang="zh-CN" sz="12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264" name="TextBox 50"/>
          <p:cNvSpPr txBox="1">
            <a:spLocks noChangeArrowheads="1"/>
          </p:cNvSpPr>
          <p:nvPr/>
        </p:nvSpPr>
        <p:spPr bwMode="auto">
          <a:xfrm>
            <a:off x="3395665" y="1503772"/>
            <a:ext cx="2170112" cy="222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l"/>
            </a:pP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标准的管理模式：</a:t>
            </a: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100</a:t>
            </a: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万家客户管理最佳实践；</a:t>
            </a:r>
            <a:endParaRPr lang="en-US" altLang="zh-CN" sz="12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l"/>
            </a:pP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标准的业务架构：多会计准则、多币别、多地点、多组织、多税制应用框架；</a:t>
            </a:r>
            <a:endParaRPr lang="en-US" altLang="zh-CN" sz="12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l"/>
            </a:pP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标准的业务建模：</a:t>
            </a: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28</a:t>
            </a: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种标准</a:t>
            </a: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ERP</a:t>
            </a: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领域模型、</a:t>
            </a: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624</a:t>
            </a: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种模型元素、</a:t>
            </a: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12167</a:t>
            </a: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种模型元素属性组合，</a:t>
            </a: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126</a:t>
            </a: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个业务服务构件；</a:t>
            </a:r>
            <a:endParaRPr lang="en-US" altLang="zh-CN" sz="12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265" name="TextBox 51"/>
          <p:cNvSpPr txBox="1">
            <a:spLocks noChangeArrowheads="1"/>
          </p:cNvSpPr>
          <p:nvPr/>
        </p:nvSpPr>
        <p:spPr bwMode="auto">
          <a:xfrm>
            <a:off x="5981701" y="1487091"/>
            <a:ext cx="2238375" cy="2206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l"/>
            </a:pP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深度集成金蝶“云之家”，构筑企业用户高效、协同的社交门户；</a:t>
            </a:r>
            <a:endParaRPr lang="en-US" altLang="zh-CN" sz="12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l"/>
            </a:pP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面向角色的移动应用，为企业及用户搭建跨越空间、时间限制的工作环境；</a:t>
            </a:r>
            <a:endParaRPr lang="en-US" altLang="zh-CN" sz="12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spcBef>
                <a:spcPct val="20000"/>
              </a:spcBef>
              <a:buClr>
                <a:srgbClr val="E1B40C"/>
              </a:buClr>
              <a:buSzPct val="80000"/>
              <a:buFont typeface="Wingdings" pitchFamily="2" charset="2"/>
              <a:buChar char="l"/>
            </a:pPr>
            <a:r>
              <a:rPr lang="zh-CN" altLang="en-US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面向群组、责任人的社交化流程驱动应用，将互联网技术完美融入管理中；</a:t>
            </a:r>
            <a:endParaRPr lang="en-US" altLang="zh-CN" sz="12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0149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16868" y="928057"/>
            <a:ext cx="1863328" cy="40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latin typeface="Impact" panose="020B0806030902050204" pitchFamily="34" charset="0"/>
                <a:ea typeface="华文隶书" pitchFamily="2" charset="-122"/>
                <a:cs typeface="Verdana" panose="020B0604030504040204" pitchFamily="34" charset="0"/>
              </a:rPr>
              <a:t>Content</a:t>
            </a:r>
            <a:endParaRPr lang="zh-CN" altLang="en-US" sz="2700">
              <a:latin typeface="Impact" panose="020B0806030902050204" pitchFamily="34" charset="0"/>
              <a:ea typeface="华文隶书" pitchFamily="2" charset="-122"/>
              <a:cs typeface="Verdana" panose="020B060403050404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flipH="1">
            <a:off x="2325476" y="1019883"/>
            <a:ext cx="14288" cy="3568091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987103" y="1379911"/>
            <a:ext cx="2025254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22" name="TextBox 33"/>
          <p:cNvSpPr txBox="1"/>
          <p:nvPr>
            <p:custDataLst>
              <p:tags r:id="rId5"/>
            </p:custDataLst>
          </p:nvPr>
        </p:nvSpPr>
        <p:spPr>
          <a:xfrm>
            <a:off x="1798029" y="1734239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23" name="TextBox 34"/>
          <p:cNvSpPr txBox="1"/>
          <p:nvPr>
            <p:custDataLst>
              <p:tags r:id="rId6"/>
            </p:custDataLst>
          </p:nvPr>
        </p:nvSpPr>
        <p:spPr>
          <a:xfrm>
            <a:off x="1798029" y="2274876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</a:p>
        </p:txBody>
      </p:sp>
      <p:sp>
        <p:nvSpPr>
          <p:cNvPr id="24" name="TextBox 35"/>
          <p:cNvSpPr txBox="1"/>
          <p:nvPr>
            <p:custDataLst>
              <p:tags r:id="rId7"/>
            </p:custDataLst>
          </p:nvPr>
        </p:nvSpPr>
        <p:spPr>
          <a:xfrm>
            <a:off x="1798029" y="2815512"/>
            <a:ext cx="527447" cy="480131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</a:t>
            </a:r>
            <a:r>
              <a:rPr lang="en-US" altLang="zh-CN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3</a:t>
            </a:r>
            <a:endParaRPr lang="en-US" sz="21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354092" y="1796668"/>
            <a:ext cx="2700078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架构理念</a:t>
            </a:r>
            <a:endParaRPr lang="en-US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354104" y="2340784"/>
            <a:ext cx="3009427" cy="323850"/>
          </a:xfrm>
          <a:prstGeom prst="rect">
            <a:avLst/>
          </a:prstGeom>
          <a:solidFill>
            <a:srgbClr val="FF9900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技术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架构及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特点</a:t>
            </a:r>
            <a:endParaRPr lang="en-US" altLang="zh-CN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2354094" y="2883709"/>
            <a:ext cx="3264976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动态</a:t>
            </a: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领域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建模</a:t>
            </a:r>
            <a:endParaRPr lang="en-US" altLang="zh-CN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2354094" y="3417034"/>
            <a:ext cx="3586060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82" tIns="35088" rIns="67482" bIns="3508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cs typeface="Arial" panose="020B0604020202020204" pitchFamily="34" charset="0"/>
              </a:rPr>
              <a:t>开发架构与开发流程</a:t>
            </a:r>
            <a:endParaRPr lang="en-US" altLang="zh-CN" sz="1200" b="1" kern="0" dirty="0">
              <a:solidFill>
                <a:srgbClr val="FFFFFF"/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2" name="TextBox 35"/>
          <p:cNvSpPr txBox="1"/>
          <p:nvPr>
            <p:custDataLst>
              <p:tags r:id="rId12"/>
            </p:custDataLst>
          </p:nvPr>
        </p:nvSpPr>
        <p:spPr>
          <a:xfrm>
            <a:off x="1798029" y="3338896"/>
            <a:ext cx="527447" cy="480128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80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3881" y="102006"/>
            <a:ext cx="8403269" cy="525528"/>
          </a:xfrm>
        </p:spPr>
        <p:txBody>
          <a:bodyPr/>
          <a:lstStyle/>
          <a:p>
            <a:r>
              <a:rPr lang="zh-CN" altLang="en-US" sz="2800" smtClean="0"/>
              <a:t>金蝶云星空</a:t>
            </a:r>
            <a:r>
              <a:rPr lang="en-US" altLang="zh-CN" sz="2800" smtClean="0"/>
              <a:t> </a:t>
            </a:r>
            <a:r>
              <a:rPr lang="en-US" altLang="zh-CN" sz="2800"/>
              <a:t>BOS</a:t>
            </a:r>
            <a:r>
              <a:rPr lang="zh-CN" altLang="en-US" sz="2800"/>
              <a:t>技术架构</a:t>
            </a:r>
            <a:endParaRPr lang="zh-CN" altLang="en-US"/>
          </a:p>
        </p:txBody>
      </p:sp>
      <p:pic>
        <p:nvPicPr>
          <p:cNvPr id="4" name="图片 4" descr="K3Cloud技术架构图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555526"/>
            <a:ext cx="6552728" cy="453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 bwMode="auto">
          <a:xfrm>
            <a:off x="0" y="541338"/>
            <a:ext cx="9144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94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椭圆 107"/>
          <p:cNvSpPr/>
          <p:nvPr/>
        </p:nvSpPr>
        <p:spPr>
          <a:xfrm>
            <a:off x="0" y="1383508"/>
            <a:ext cx="9144000" cy="30789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 algn="ctr">
              <a:defRPr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2291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金蝶云星空</a:t>
            </a:r>
            <a:r>
              <a:rPr smtClean="0">
                <a:latin typeface="微软雅黑" pitchFamily="34" charset="-122"/>
                <a:ea typeface="微软雅黑" pitchFamily="34" charset="-122"/>
              </a:rPr>
              <a:t>平台化的业务架构</a:t>
            </a:r>
          </a:p>
        </p:txBody>
      </p:sp>
      <p:sp>
        <p:nvSpPr>
          <p:cNvPr id="4" name="椭圆 3"/>
          <p:cNvSpPr/>
          <p:nvPr/>
        </p:nvSpPr>
        <p:spPr bwMode="auto">
          <a:xfrm>
            <a:off x="179525" y="2517756"/>
            <a:ext cx="896527" cy="440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39565" y="2139714"/>
            <a:ext cx="1040543" cy="440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1259632" y="1815666"/>
            <a:ext cx="1017774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179525" y="3003810"/>
            <a:ext cx="896527" cy="440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</a:rPr>
              <a:t>权限</a:t>
            </a:r>
            <a:endParaRPr lang="zh-CN" altLang="en-US" sz="1400" kern="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005639" y="2319043"/>
            <a:ext cx="6922042" cy="13868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1400" kern="0">
              <a:solidFill>
                <a:sysClr val="windowText" lastClr="000000"/>
              </a:solidFill>
              <a:latin typeface="宋体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6327776" y="3134927"/>
            <a:ext cx="1152525" cy="165497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2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4611701" y="3455206"/>
            <a:ext cx="1150937" cy="165497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2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2663825" y="3436156"/>
            <a:ext cx="1150938" cy="165497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2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1042991" y="2895613"/>
            <a:ext cx="1152525" cy="165497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2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2051721" y="2772531"/>
            <a:ext cx="4680520" cy="8161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3131853" y="3204571"/>
            <a:ext cx="2531029" cy="33559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1400" kern="0">
              <a:solidFill>
                <a:sysClr val="windowText" lastClr="000000"/>
              </a:solidFill>
              <a:latin typeface="宋体"/>
            </a:endParaRPr>
          </a:p>
        </p:txBody>
      </p:sp>
      <p:pic>
        <p:nvPicPr>
          <p:cNvPr id="12317" name="Picture 7" descr="C:\Documents and Settings\Administrator\Local Settings\Temporary Internet Files\Content.IE5\VRHFJ5KW\MC90042920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26" y="2680097"/>
            <a:ext cx="574675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3132139" y="3251610"/>
            <a:ext cx="2608262" cy="311621"/>
          </a:xfrm>
          <a:prstGeom prst="rect">
            <a:avLst/>
          </a:prstGeom>
        </p:spPr>
        <p:txBody>
          <a:bodyPr lIns="91416" tIns="45708" rIns="91416" bIns="45708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宋体"/>
                <a:ea typeface="宋体"/>
              </a:rPr>
              <a:t>BOS</a:t>
            </a:r>
            <a:r>
              <a:rPr lang="zh-CN" altLang="en-US" sz="1400" dirty="0">
                <a:latin typeface="宋体"/>
                <a:ea typeface="宋体"/>
              </a:rPr>
              <a:t>内核</a:t>
            </a:r>
            <a:r>
              <a:rPr lang="en-US" altLang="zh-CN" sz="1400" dirty="0">
                <a:latin typeface="宋体"/>
                <a:ea typeface="宋体"/>
              </a:rPr>
              <a:t>(</a:t>
            </a:r>
            <a:r>
              <a:rPr lang="zh-CN" altLang="en-US" sz="1400" dirty="0">
                <a:latin typeface="宋体"/>
                <a:ea typeface="宋体"/>
              </a:rPr>
              <a:t>接口</a:t>
            </a:r>
            <a:r>
              <a:rPr lang="en-US" altLang="zh-CN" sz="1400" dirty="0">
                <a:latin typeface="宋体"/>
                <a:ea typeface="宋体"/>
              </a:rPr>
              <a:t>,</a:t>
            </a:r>
            <a:r>
              <a:rPr lang="zh-CN" altLang="en-US" sz="1400" dirty="0">
                <a:latin typeface="宋体"/>
                <a:ea typeface="宋体"/>
              </a:rPr>
              <a:t>标准</a:t>
            </a:r>
            <a:r>
              <a:rPr lang="en-US" altLang="zh-CN" sz="1400" dirty="0">
                <a:latin typeface="宋体"/>
                <a:ea typeface="宋体"/>
              </a:rPr>
              <a:t>,</a:t>
            </a:r>
            <a:r>
              <a:rPr lang="zh-CN" altLang="en-US" sz="1400" dirty="0">
                <a:latin typeface="宋体"/>
                <a:ea typeface="宋体"/>
              </a:rPr>
              <a:t>基础设施</a:t>
            </a:r>
            <a:r>
              <a:rPr lang="en-US" altLang="zh-CN" sz="1400" dirty="0">
                <a:latin typeface="宋体"/>
                <a:ea typeface="宋体"/>
              </a:rPr>
              <a:t>)</a:t>
            </a:r>
            <a:endParaRPr lang="zh-CN" altLang="en-US" sz="1400" dirty="0">
              <a:latin typeface="宋体"/>
              <a:ea typeface="宋体"/>
            </a:endParaRPr>
          </a:p>
        </p:txBody>
      </p:sp>
      <p:cxnSp>
        <p:nvCxnSpPr>
          <p:cNvPr id="47" name="直接连接符 46"/>
          <p:cNvCxnSpPr/>
          <p:nvPr/>
        </p:nvCxnSpPr>
        <p:spPr bwMode="auto">
          <a:xfrm>
            <a:off x="323852" y="1006079"/>
            <a:ext cx="8247063" cy="0"/>
          </a:xfrm>
          <a:prstGeom prst="line">
            <a:avLst/>
          </a:prstGeom>
          <a:noFill/>
          <a:ln w="25400" cap="flat" cmpd="sng" algn="ctr">
            <a:solidFill>
              <a:srgbClr val="BBE0E3">
                <a:lumMod val="50000"/>
              </a:srgbClr>
            </a:solidFill>
            <a:prstDash val="sysDot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48" name="组合 47"/>
          <p:cNvGrpSpPr/>
          <p:nvPr/>
        </p:nvGrpSpPr>
        <p:grpSpPr>
          <a:xfrm>
            <a:off x="1059678" y="573528"/>
            <a:ext cx="6752682" cy="432048"/>
            <a:chOff x="394998" y="4653136"/>
            <a:chExt cx="5776171" cy="936104"/>
          </a:xfrm>
          <a:solidFill>
            <a:srgbClr val="00B0F0">
              <a:alpha val="67000"/>
            </a:srgbClr>
          </a:solidFill>
        </p:grpSpPr>
        <p:sp>
          <p:nvSpPr>
            <p:cNvPr id="49" name="圆角矩形 48"/>
            <p:cNvSpPr/>
            <p:nvPr/>
          </p:nvSpPr>
          <p:spPr bwMode="auto">
            <a:xfrm>
              <a:off x="394998" y="4653136"/>
              <a:ext cx="1407530" cy="936104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kern="0" dirty="0">
                  <a:solidFill>
                    <a:schemeClr val="tx1"/>
                  </a:solidFill>
                  <a:latin typeface="微软雅黑" pitchFamily="34" charset="-122"/>
                </a:rPr>
                <a:t>标准</a:t>
              </a:r>
              <a:r>
                <a:rPr lang="en-US" altLang="zh-CN" sz="1400" kern="0" dirty="0">
                  <a:solidFill>
                    <a:schemeClr val="tx1"/>
                  </a:solidFill>
                  <a:latin typeface="微软雅黑" pitchFamily="34" charset="-122"/>
                </a:rPr>
                <a:t>+</a:t>
              </a:r>
              <a:r>
                <a:rPr lang="zh-CN" altLang="en-US" sz="1400" kern="0" dirty="0">
                  <a:solidFill>
                    <a:schemeClr val="tx1"/>
                  </a:solidFill>
                  <a:latin typeface="微软雅黑" pitchFamily="34" charset="-122"/>
                </a:rPr>
                <a:t>开放</a:t>
              </a:r>
              <a:endParaRPr lang="en-US" altLang="zh-CN" sz="1400" kern="0" dirty="0">
                <a:solidFill>
                  <a:schemeClr val="tx1"/>
                </a:solidFill>
                <a:latin typeface="微软雅黑" pitchFamily="34" charset="-122"/>
              </a:endParaRPr>
            </a:p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kern="0" dirty="0">
                  <a:solidFill>
                    <a:schemeClr val="tx1"/>
                  </a:solidFill>
                  <a:latin typeface="微软雅黑" pitchFamily="34" charset="-122"/>
                </a:rPr>
                <a:t>(</a:t>
              </a:r>
              <a:r>
                <a:rPr lang="zh-CN" altLang="en-US" sz="1400" kern="0" dirty="0">
                  <a:solidFill>
                    <a:schemeClr val="tx1"/>
                  </a:solidFill>
                  <a:latin typeface="微软雅黑" pitchFamily="34" charset="-122"/>
                </a:rPr>
                <a:t>交付转型</a:t>
              </a:r>
              <a:r>
                <a:rPr lang="en-US" altLang="zh-CN" sz="1400" kern="0" dirty="0">
                  <a:solidFill>
                    <a:schemeClr val="tx1"/>
                  </a:solidFill>
                  <a:latin typeface="微软雅黑" pitchFamily="34" charset="-122"/>
                </a:rPr>
                <a:t>)</a:t>
              </a:r>
            </a:p>
          </p:txBody>
        </p:sp>
        <p:sp>
          <p:nvSpPr>
            <p:cNvPr id="50" name="圆角矩形 49"/>
            <p:cNvSpPr/>
            <p:nvPr/>
          </p:nvSpPr>
          <p:spPr bwMode="auto">
            <a:xfrm>
              <a:off x="1868299" y="4653136"/>
              <a:ext cx="1383905" cy="936104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/>
            <a:lstStyle/>
            <a:p>
              <a:pPr algn="ctr" eaLnBrk="0" hangingPunct="0">
                <a:spcBef>
                  <a:spcPts val="0"/>
                </a:spcBef>
                <a:defRPr/>
              </a:pPr>
              <a:r>
                <a:rPr lang="zh-CN" altLang="en-US" sz="1400" kern="0" dirty="0">
                  <a:solidFill>
                    <a:schemeClr val="tx1"/>
                  </a:solidFill>
                  <a:latin typeface="微软雅黑" pitchFamily="34" charset="-122"/>
                </a:rPr>
                <a:t>质量与效率</a:t>
              </a:r>
              <a:endParaRPr lang="en-US" altLang="zh-CN" sz="1400" kern="0" dirty="0">
                <a:solidFill>
                  <a:schemeClr val="tx1"/>
                </a:solidFill>
                <a:latin typeface="微软雅黑" pitchFamily="34" charset="-122"/>
              </a:endParaRPr>
            </a:p>
            <a:p>
              <a:pPr algn="ctr" eaLnBrk="0" hangingPunct="0">
                <a:spcBef>
                  <a:spcPts val="0"/>
                </a:spcBef>
                <a:defRPr/>
              </a:pPr>
              <a:r>
                <a:rPr lang="zh-CN" altLang="en-US" sz="1400" kern="0" dirty="0">
                  <a:solidFill>
                    <a:schemeClr val="tx1"/>
                  </a:solidFill>
                  <a:latin typeface="微软雅黑" pitchFamily="34" charset="-122"/>
                </a:rPr>
                <a:t>（研发转型）</a:t>
              </a:r>
              <a:endParaRPr lang="en-US" altLang="zh-CN" sz="1400" kern="0" dirty="0">
                <a:solidFill>
                  <a:schemeClr val="tx1"/>
                </a:solidFill>
                <a:latin typeface="微软雅黑" pitchFamily="34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 bwMode="auto">
            <a:xfrm>
              <a:off x="3323312" y="4653136"/>
              <a:ext cx="1383905" cy="936104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/>
            <a:lstStyle/>
            <a:p>
              <a:pPr algn="ctr" eaLnBrk="0" hangingPunct="0">
                <a:spcBef>
                  <a:spcPts val="0"/>
                </a:spcBef>
                <a:defRPr/>
              </a:pPr>
              <a:r>
                <a:rPr lang="zh-CN" altLang="en-US" sz="1400" kern="0" dirty="0">
                  <a:solidFill>
                    <a:schemeClr val="tx1"/>
                  </a:solidFill>
                  <a:latin typeface="微软雅黑" pitchFamily="34" charset="-122"/>
                </a:rPr>
                <a:t>开放的</a:t>
              </a:r>
              <a:r>
                <a:rPr lang="en-US" altLang="zh-CN" sz="1400" kern="0" dirty="0">
                  <a:solidFill>
                    <a:schemeClr val="tx1"/>
                  </a:solidFill>
                  <a:latin typeface="微软雅黑" pitchFamily="34" charset="-122"/>
                </a:rPr>
                <a:t>ERP</a:t>
              </a:r>
              <a:r>
                <a:rPr lang="zh-CN" altLang="en-US" sz="1400" kern="0" dirty="0">
                  <a:solidFill>
                    <a:schemeClr val="tx1"/>
                  </a:solidFill>
                  <a:latin typeface="微软雅黑" pitchFamily="34" charset="-122"/>
                </a:rPr>
                <a:t>云平台</a:t>
              </a:r>
              <a:endParaRPr lang="en-US" altLang="zh-CN" sz="1400" kern="0" dirty="0">
                <a:solidFill>
                  <a:schemeClr val="tx1"/>
                </a:solidFill>
                <a:latin typeface="微软雅黑" pitchFamily="34" charset="-122"/>
              </a:endParaRPr>
            </a:p>
            <a:p>
              <a:pPr algn="ctr" eaLnBrk="0" hangingPunct="0">
                <a:spcBef>
                  <a:spcPts val="0"/>
                </a:spcBef>
                <a:defRPr/>
              </a:pPr>
              <a:r>
                <a:rPr lang="en-US" altLang="zh-CN" sz="1400" kern="0" dirty="0">
                  <a:solidFill>
                    <a:schemeClr val="tx1"/>
                  </a:solidFill>
                  <a:latin typeface="微软雅黑" pitchFamily="34" charset="-122"/>
                </a:rPr>
                <a:t>(</a:t>
              </a:r>
              <a:r>
                <a:rPr lang="zh-CN" altLang="en-US" sz="1400" kern="0" dirty="0">
                  <a:solidFill>
                    <a:schemeClr val="tx1"/>
                  </a:solidFill>
                  <a:latin typeface="微软雅黑" pitchFamily="34" charset="-122"/>
                </a:rPr>
                <a:t>运营转型</a:t>
              </a:r>
              <a:r>
                <a:rPr lang="en-US" altLang="zh-CN" sz="1400" kern="0" dirty="0">
                  <a:solidFill>
                    <a:schemeClr val="tx1"/>
                  </a:solidFill>
                  <a:latin typeface="微软雅黑" pitchFamily="34" charset="-122"/>
                </a:rPr>
                <a:t>)</a:t>
              </a:r>
            </a:p>
          </p:txBody>
        </p:sp>
        <p:sp>
          <p:nvSpPr>
            <p:cNvPr id="52" name="圆角矩形 51"/>
            <p:cNvSpPr/>
            <p:nvPr/>
          </p:nvSpPr>
          <p:spPr bwMode="auto">
            <a:xfrm>
              <a:off x="4787264" y="4653136"/>
              <a:ext cx="1383905" cy="936104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kern="0" dirty="0">
                  <a:solidFill>
                    <a:schemeClr val="tx1"/>
                  </a:solidFill>
                  <a:latin typeface="微软雅黑" pitchFamily="34" charset="-122"/>
                </a:rPr>
                <a:t>持续创造应用价值</a:t>
              </a:r>
              <a:endParaRPr lang="en-US" altLang="zh-CN" sz="1400" kern="0" dirty="0">
                <a:solidFill>
                  <a:schemeClr val="tx1"/>
                </a:solidFill>
                <a:latin typeface="微软雅黑" pitchFamily="34" charset="-122"/>
              </a:endParaRPr>
            </a:p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kern="0" dirty="0">
                  <a:solidFill>
                    <a:schemeClr val="tx1"/>
                  </a:solidFill>
                  <a:latin typeface="微软雅黑" pitchFamily="34" charset="-122"/>
                </a:rPr>
                <a:t>（客户应用转型）</a:t>
              </a:r>
            </a:p>
          </p:txBody>
        </p:sp>
      </p:grpSp>
      <p:sp>
        <p:nvSpPr>
          <p:cNvPr id="54" name="下箭头 53"/>
          <p:cNvSpPr/>
          <p:nvPr/>
        </p:nvSpPr>
        <p:spPr bwMode="auto">
          <a:xfrm rot="8179921">
            <a:off x="1401776" y="2434829"/>
            <a:ext cx="293687" cy="257175"/>
          </a:xfrm>
          <a:prstGeom prst="downArrow">
            <a:avLst/>
          </a:prstGeom>
          <a:solidFill>
            <a:schemeClr val="accent6">
              <a:lumMod val="40000"/>
              <a:lumOff val="60000"/>
              <a:alpha val="61000"/>
            </a:scheme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9976" tIns="46788" rIns="89976" bIns="46788" anchor="b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18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/>
              <a:ea typeface="宋体"/>
            </a:endParaRPr>
          </a:p>
        </p:txBody>
      </p:sp>
      <p:pic>
        <p:nvPicPr>
          <p:cNvPr id="12322" name="Picture 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247902"/>
            <a:ext cx="788988" cy="30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5" y="2409825"/>
            <a:ext cx="425450" cy="21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2324" name="Picture 16" descr="C:\Documents and Settings\Administrator\Local Settings\Temporary Internet Files\Content.IE5\KLMBCPEF\MC900431572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3" y="2409825"/>
            <a:ext cx="449263" cy="22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下箭头 68"/>
          <p:cNvSpPr/>
          <p:nvPr/>
        </p:nvSpPr>
        <p:spPr bwMode="auto">
          <a:xfrm rot="9658964">
            <a:off x="2330463" y="2235994"/>
            <a:ext cx="392113" cy="182166"/>
          </a:xfrm>
          <a:prstGeom prst="downArrow">
            <a:avLst/>
          </a:prstGeom>
          <a:solidFill>
            <a:schemeClr val="accent6">
              <a:lumMod val="40000"/>
              <a:lumOff val="60000"/>
              <a:alpha val="61000"/>
            </a:scheme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9976" tIns="46788" rIns="89976" bIns="46788" anchor="b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18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70" name="下箭头 69"/>
          <p:cNvSpPr/>
          <p:nvPr/>
        </p:nvSpPr>
        <p:spPr bwMode="auto">
          <a:xfrm rot="10417731">
            <a:off x="3524252" y="2150269"/>
            <a:ext cx="390525" cy="182166"/>
          </a:xfrm>
          <a:prstGeom prst="downArrow">
            <a:avLst/>
          </a:prstGeom>
          <a:solidFill>
            <a:schemeClr val="accent6">
              <a:lumMod val="40000"/>
              <a:lumOff val="60000"/>
              <a:alpha val="61000"/>
            </a:scheme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9976" tIns="46788" rIns="89976" bIns="46788" anchor="b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18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71" name="下箭头 70"/>
          <p:cNvSpPr/>
          <p:nvPr/>
        </p:nvSpPr>
        <p:spPr bwMode="auto">
          <a:xfrm rot="11147088">
            <a:off x="4905388" y="2159794"/>
            <a:ext cx="392113" cy="182166"/>
          </a:xfrm>
          <a:prstGeom prst="downArrow">
            <a:avLst/>
          </a:prstGeom>
          <a:solidFill>
            <a:schemeClr val="accent6">
              <a:lumMod val="40000"/>
              <a:lumOff val="60000"/>
              <a:alpha val="61000"/>
            </a:scheme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9976" tIns="46788" rIns="89976" bIns="46788" anchor="b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18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72" name="下箭头 71"/>
          <p:cNvSpPr/>
          <p:nvPr/>
        </p:nvSpPr>
        <p:spPr bwMode="auto">
          <a:xfrm rot="11768526">
            <a:off x="6167438" y="2245520"/>
            <a:ext cx="392112" cy="180975"/>
          </a:xfrm>
          <a:prstGeom prst="downArrow">
            <a:avLst/>
          </a:prstGeom>
          <a:solidFill>
            <a:schemeClr val="accent6">
              <a:lumMod val="40000"/>
              <a:lumOff val="60000"/>
              <a:alpha val="61000"/>
            </a:scheme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9976" tIns="46788" rIns="89976" bIns="46788" anchor="b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18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73" name="下箭头 72"/>
          <p:cNvSpPr/>
          <p:nvPr/>
        </p:nvSpPr>
        <p:spPr bwMode="auto">
          <a:xfrm rot="13191719">
            <a:off x="7226303" y="2464595"/>
            <a:ext cx="390525" cy="180975"/>
          </a:xfrm>
          <a:prstGeom prst="downArrow">
            <a:avLst/>
          </a:prstGeom>
          <a:solidFill>
            <a:schemeClr val="accent6">
              <a:lumMod val="40000"/>
              <a:lumOff val="60000"/>
              <a:alpha val="61000"/>
            </a:scheme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9976" tIns="46788" rIns="89976" bIns="46788" anchor="b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18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/>
              <a:ea typeface="宋体"/>
            </a:endParaRPr>
          </a:p>
        </p:txBody>
      </p:sp>
      <p:grpSp>
        <p:nvGrpSpPr>
          <p:cNvPr id="12330" name="组合 94"/>
          <p:cNvGrpSpPr>
            <a:grpSpLocks/>
          </p:cNvGrpSpPr>
          <p:nvPr/>
        </p:nvGrpSpPr>
        <p:grpSpPr bwMode="auto">
          <a:xfrm>
            <a:off x="2627314" y="2409837"/>
            <a:ext cx="588962" cy="217885"/>
            <a:chOff x="3238628" y="3038361"/>
            <a:chExt cx="698455" cy="321801"/>
          </a:xfrm>
        </p:grpSpPr>
        <p:sp>
          <p:nvSpPr>
            <p:cNvPr id="75" name="AutoShape 6"/>
            <p:cNvSpPr>
              <a:spLocks noChangeAspect="1" noChangeArrowheads="1" noTextEdit="1"/>
            </p:cNvSpPr>
            <p:nvPr/>
          </p:nvSpPr>
          <p:spPr bwMode="auto">
            <a:xfrm>
              <a:off x="3238628" y="3038361"/>
              <a:ext cx="698455" cy="321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3238628" y="3038361"/>
              <a:ext cx="163788" cy="151229"/>
            </a:xfrm>
            <a:custGeom>
              <a:avLst/>
              <a:gdLst>
                <a:gd name="T0" fmla="*/ 22 w 202"/>
                <a:gd name="T1" fmla="*/ 247 h 250"/>
                <a:gd name="T2" fmla="*/ 3 w 202"/>
                <a:gd name="T3" fmla="*/ 228 h 250"/>
                <a:gd name="T4" fmla="*/ 1 w 202"/>
                <a:gd name="T5" fmla="*/ 169 h 250"/>
                <a:gd name="T6" fmla="*/ 6 w 202"/>
                <a:gd name="T7" fmla="*/ 150 h 250"/>
                <a:gd name="T8" fmla="*/ 13 w 202"/>
                <a:gd name="T9" fmla="*/ 138 h 250"/>
                <a:gd name="T10" fmla="*/ 36 w 202"/>
                <a:gd name="T11" fmla="*/ 127 h 250"/>
                <a:gd name="T12" fmla="*/ 56 w 202"/>
                <a:gd name="T13" fmla="*/ 127 h 250"/>
                <a:gd name="T14" fmla="*/ 71 w 202"/>
                <a:gd name="T15" fmla="*/ 142 h 250"/>
                <a:gd name="T16" fmla="*/ 67 w 202"/>
                <a:gd name="T17" fmla="*/ 153 h 250"/>
                <a:gd name="T18" fmla="*/ 56 w 202"/>
                <a:gd name="T19" fmla="*/ 157 h 250"/>
                <a:gd name="T20" fmla="*/ 36 w 202"/>
                <a:gd name="T21" fmla="*/ 157 h 250"/>
                <a:gd name="T22" fmla="*/ 34 w 202"/>
                <a:gd name="T23" fmla="*/ 160 h 250"/>
                <a:gd name="T24" fmla="*/ 31 w 202"/>
                <a:gd name="T25" fmla="*/ 169 h 250"/>
                <a:gd name="T26" fmla="*/ 33 w 202"/>
                <a:gd name="T27" fmla="*/ 219 h 250"/>
                <a:gd name="T28" fmla="*/ 166 w 202"/>
                <a:gd name="T29" fmla="*/ 221 h 250"/>
                <a:gd name="T30" fmla="*/ 171 w 202"/>
                <a:gd name="T31" fmla="*/ 216 h 250"/>
                <a:gd name="T32" fmla="*/ 172 w 202"/>
                <a:gd name="T33" fmla="*/ 163 h 250"/>
                <a:gd name="T34" fmla="*/ 166 w 202"/>
                <a:gd name="T35" fmla="*/ 157 h 250"/>
                <a:gd name="T36" fmla="*/ 140 w 202"/>
                <a:gd name="T37" fmla="*/ 157 h 250"/>
                <a:gd name="T38" fmla="*/ 122 w 202"/>
                <a:gd name="T39" fmla="*/ 150 h 250"/>
                <a:gd name="T40" fmla="*/ 111 w 202"/>
                <a:gd name="T41" fmla="*/ 132 h 250"/>
                <a:gd name="T42" fmla="*/ 119 w 202"/>
                <a:gd name="T43" fmla="*/ 92 h 250"/>
                <a:gd name="T44" fmla="*/ 119 w 202"/>
                <a:gd name="T45" fmla="*/ 92 h 250"/>
                <a:gd name="T46" fmla="*/ 126 w 202"/>
                <a:gd name="T47" fmla="*/ 84 h 250"/>
                <a:gd name="T48" fmla="*/ 132 w 202"/>
                <a:gd name="T49" fmla="*/ 76 h 250"/>
                <a:gd name="T50" fmla="*/ 134 w 202"/>
                <a:gd name="T51" fmla="*/ 62 h 250"/>
                <a:gd name="T52" fmla="*/ 125 w 202"/>
                <a:gd name="T53" fmla="*/ 40 h 250"/>
                <a:gd name="T54" fmla="*/ 101 w 202"/>
                <a:gd name="T55" fmla="*/ 30 h 250"/>
                <a:gd name="T56" fmla="*/ 88 w 202"/>
                <a:gd name="T57" fmla="*/ 33 h 250"/>
                <a:gd name="T58" fmla="*/ 70 w 202"/>
                <a:gd name="T59" fmla="*/ 50 h 250"/>
                <a:gd name="T60" fmla="*/ 68 w 202"/>
                <a:gd name="T61" fmla="*/ 62 h 250"/>
                <a:gd name="T62" fmla="*/ 80 w 202"/>
                <a:gd name="T63" fmla="*/ 89 h 250"/>
                <a:gd name="T64" fmla="*/ 86 w 202"/>
                <a:gd name="T65" fmla="*/ 99 h 250"/>
                <a:gd name="T66" fmla="*/ 82 w 202"/>
                <a:gd name="T67" fmla="*/ 110 h 250"/>
                <a:gd name="T68" fmla="*/ 61 w 202"/>
                <a:gd name="T69" fmla="*/ 111 h 250"/>
                <a:gd name="T70" fmla="*/ 45 w 202"/>
                <a:gd name="T71" fmla="*/ 90 h 250"/>
                <a:gd name="T72" fmla="*/ 39 w 202"/>
                <a:gd name="T73" fmla="*/ 62 h 250"/>
                <a:gd name="T74" fmla="*/ 56 w 202"/>
                <a:gd name="T75" fmla="*/ 19 h 250"/>
                <a:gd name="T76" fmla="*/ 101 w 202"/>
                <a:gd name="T77" fmla="*/ 0 h 250"/>
                <a:gd name="T78" fmla="*/ 125 w 202"/>
                <a:gd name="T79" fmla="*/ 4 h 250"/>
                <a:gd name="T80" fmla="*/ 159 w 202"/>
                <a:gd name="T81" fmla="*/ 39 h 250"/>
                <a:gd name="T82" fmla="*/ 163 w 202"/>
                <a:gd name="T83" fmla="*/ 62 h 250"/>
                <a:gd name="T84" fmla="*/ 149 w 202"/>
                <a:gd name="T85" fmla="*/ 104 h 250"/>
                <a:gd name="T86" fmla="*/ 141 w 202"/>
                <a:gd name="T87" fmla="*/ 113 h 250"/>
                <a:gd name="T88" fmla="*/ 141 w 202"/>
                <a:gd name="T89" fmla="*/ 126 h 250"/>
                <a:gd name="T90" fmla="*/ 147 w 202"/>
                <a:gd name="T91" fmla="*/ 127 h 250"/>
                <a:gd name="T92" fmla="*/ 180 w 202"/>
                <a:gd name="T93" fmla="*/ 130 h 250"/>
                <a:gd name="T94" fmla="*/ 199 w 202"/>
                <a:gd name="T95" fmla="*/ 150 h 250"/>
                <a:gd name="T96" fmla="*/ 202 w 202"/>
                <a:gd name="T97" fmla="*/ 215 h 250"/>
                <a:gd name="T98" fmla="*/ 196 w 202"/>
                <a:gd name="T99" fmla="*/ 234 h 250"/>
                <a:gd name="T100" fmla="*/ 174 w 202"/>
                <a:gd name="T101" fmla="*/ 249 h 250"/>
                <a:gd name="T102" fmla="*/ 37 w 202"/>
                <a:gd name="T103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250">
                  <a:moveTo>
                    <a:pt x="37" y="250"/>
                  </a:moveTo>
                  <a:lnTo>
                    <a:pt x="37" y="250"/>
                  </a:lnTo>
                  <a:lnTo>
                    <a:pt x="30" y="249"/>
                  </a:lnTo>
                  <a:lnTo>
                    <a:pt x="22" y="247"/>
                  </a:lnTo>
                  <a:lnTo>
                    <a:pt x="16" y="245"/>
                  </a:lnTo>
                  <a:lnTo>
                    <a:pt x="12" y="240"/>
                  </a:lnTo>
                  <a:lnTo>
                    <a:pt x="7" y="234"/>
                  </a:lnTo>
                  <a:lnTo>
                    <a:pt x="3" y="228"/>
                  </a:lnTo>
                  <a:lnTo>
                    <a:pt x="1" y="222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" y="169"/>
                  </a:lnTo>
                  <a:lnTo>
                    <a:pt x="1" y="169"/>
                  </a:lnTo>
                  <a:lnTo>
                    <a:pt x="1" y="163"/>
                  </a:lnTo>
                  <a:lnTo>
                    <a:pt x="3" y="156"/>
                  </a:lnTo>
                  <a:lnTo>
                    <a:pt x="6" y="150"/>
                  </a:lnTo>
                  <a:lnTo>
                    <a:pt x="9" y="144"/>
                  </a:lnTo>
                  <a:lnTo>
                    <a:pt x="9" y="144"/>
                  </a:lnTo>
                  <a:lnTo>
                    <a:pt x="9" y="144"/>
                  </a:lnTo>
                  <a:lnTo>
                    <a:pt x="13" y="138"/>
                  </a:lnTo>
                  <a:lnTo>
                    <a:pt x="19" y="133"/>
                  </a:lnTo>
                  <a:lnTo>
                    <a:pt x="27" y="129"/>
                  </a:lnTo>
                  <a:lnTo>
                    <a:pt x="36" y="127"/>
                  </a:lnTo>
                  <a:lnTo>
                    <a:pt x="36" y="127"/>
                  </a:lnTo>
                  <a:lnTo>
                    <a:pt x="36" y="127"/>
                  </a:lnTo>
                  <a:lnTo>
                    <a:pt x="56" y="127"/>
                  </a:lnTo>
                  <a:lnTo>
                    <a:pt x="56" y="127"/>
                  </a:lnTo>
                  <a:lnTo>
                    <a:pt x="56" y="127"/>
                  </a:lnTo>
                  <a:lnTo>
                    <a:pt x="61" y="129"/>
                  </a:lnTo>
                  <a:lnTo>
                    <a:pt x="67" y="132"/>
                  </a:lnTo>
                  <a:lnTo>
                    <a:pt x="70" y="136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0" y="148"/>
                  </a:lnTo>
                  <a:lnTo>
                    <a:pt x="67" y="153"/>
                  </a:lnTo>
                  <a:lnTo>
                    <a:pt x="61" y="156"/>
                  </a:lnTo>
                  <a:lnTo>
                    <a:pt x="56" y="157"/>
                  </a:lnTo>
                  <a:lnTo>
                    <a:pt x="56" y="157"/>
                  </a:lnTo>
                  <a:lnTo>
                    <a:pt x="5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4" y="160"/>
                  </a:lnTo>
                  <a:lnTo>
                    <a:pt x="34" y="160"/>
                  </a:lnTo>
                  <a:lnTo>
                    <a:pt x="34" y="160"/>
                  </a:lnTo>
                  <a:lnTo>
                    <a:pt x="31" y="164"/>
                  </a:lnTo>
                  <a:lnTo>
                    <a:pt x="31" y="169"/>
                  </a:lnTo>
                  <a:lnTo>
                    <a:pt x="31" y="169"/>
                  </a:lnTo>
                  <a:lnTo>
                    <a:pt x="31" y="215"/>
                  </a:lnTo>
                  <a:lnTo>
                    <a:pt x="31" y="215"/>
                  </a:lnTo>
                  <a:lnTo>
                    <a:pt x="31" y="216"/>
                  </a:lnTo>
                  <a:lnTo>
                    <a:pt x="33" y="219"/>
                  </a:lnTo>
                  <a:lnTo>
                    <a:pt x="34" y="22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166" y="221"/>
                  </a:lnTo>
                  <a:lnTo>
                    <a:pt x="166" y="221"/>
                  </a:lnTo>
                  <a:lnTo>
                    <a:pt x="168" y="221"/>
                  </a:lnTo>
                  <a:lnTo>
                    <a:pt x="171" y="219"/>
                  </a:lnTo>
                  <a:lnTo>
                    <a:pt x="171" y="216"/>
                  </a:lnTo>
                  <a:lnTo>
                    <a:pt x="172" y="215"/>
                  </a:lnTo>
                  <a:lnTo>
                    <a:pt x="172" y="215"/>
                  </a:lnTo>
                  <a:lnTo>
                    <a:pt x="172" y="163"/>
                  </a:lnTo>
                  <a:lnTo>
                    <a:pt x="172" y="163"/>
                  </a:lnTo>
                  <a:lnTo>
                    <a:pt x="171" y="162"/>
                  </a:lnTo>
                  <a:lnTo>
                    <a:pt x="171" y="160"/>
                  </a:lnTo>
                  <a:lnTo>
                    <a:pt x="168" y="159"/>
                  </a:lnTo>
                  <a:lnTo>
                    <a:pt x="166" y="157"/>
                  </a:lnTo>
                  <a:lnTo>
                    <a:pt x="166" y="157"/>
                  </a:lnTo>
                  <a:lnTo>
                    <a:pt x="147" y="157"/>
                  </a:lnTo>
                  <a:lnTo>
                    <a:pt x="147" y="157"/>
                  </a:lnTo>
                  <a:lnTo>
                    <a:pt x="140" y="157"/>
                  </a:lnTo>
                  <a:lnTo>
                    <a:pt x="134" y="156"/>
                  </a:lnTo>
                  <a:lnTo>
                    <a:pt x="128" y="153"/>
                  </a:lnTo>
                  <a:lnTo>
                    <a:pt x="122" y="150"/>
                  </a:lnTo>
                  <a:lnTo>
                    <a:pt x="122" y="150"/>
                  </a:lnTo>
                  <a:lnTo>
                    <a:pt x="122" y="150"/>
                  </a:lnTo>
                  <a:lnTo>
                    <a:pt x="117" y="144"/>
                  </a:lnTo>
                  <a:lnTo>
                    <a:pt x="114" y="138"/>
                  </a:lnTo>
                  <a:lnTo>
                    <a:pt x="111" y="132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1" y="95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19" y="92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9" y="82"/>
                  </a:lnTo>
                  <a:lnTo>
                    <a:pt x="132" y="76"/>
                  </a:lnTo>
                  <a:lnTo>
                    <a:pt x="134" y="70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56"/>
                  </a:lnTo>
                  <a:lnTo>
                    <a:pt x="131" y="50"/>
                  </a:lnTo>
                  <a:lnTo>
                    <a:pt x="128" y="44"/>
                  </a:lnTo>
                  <a:lnTo>
                    <a:pt x="125" y="40"/>
                  </a:lnTo>
                  <a:lnTo>
                    <a:pt x="119" y="36"/>
                  </a:lnTo>
                  <a:lnTo>
                    <a:pt x="114" y="33"/>
                  </a:lnTo>
                  <a:lnTo>
                    <a:pt x="107" y="31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94" y="31"/>
                  </a:lnTo>
                  <a:lnTo>
                    <a:pt x="88" y="33"/>
                  </a:lnTo>
                  <a:lnTo>
                    <a:pt x="82" y="36"/>
                  </a:lnTo>
                  <a:lnTo>
                    <a:pt x="77" y="40"/>
                  </a:lnTo>
                  <a:lnTo>
                    <a:pt x="73" y="44"/>
                  </a:lnTo>
                  <a:lnTo>
                    <a:pt x="70" y="50"/>
                  </a:lnTo>
                  <a:lnTo>
                    <a:pt x="68" y="56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8" y="71"/>
                  </a:lnTo>
                  <a:lnTo>
                    <a:pt x="71" y="77"/>
                  </a:lnTo>
                  <a:lnTo>
                    <a:pt x="74" y="83"/>
                  </a:lnTo>
                  <a:lnTo>
                    <a:pt x="80" y="89"/>
                  </a:lnTo>
                  <a:lnTo>
                    <a:pt x="80" y="89"/>
                  </a:lnTo>
                  <a:lnTo>
                    <a:pt x="80" y="89"/>
                  </a:lnTo>
                  <a:lnTo>
                    <a:pt x="83" y="93"/>
                  </a:lnTo>
                  <a:lnTo>
                    <a:pt x="86" y="99"/>
                  </a:lnTo>
                  <a:lnTo>
                    <a:pt x="85" y="104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3" y="116"/>
                  </a:lnTo>
                  <a:lnTo>
                    <a:pt x="67" y="114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52" y="102"/>
                  </a:lnTo>
                  <a:lnTo>
                    <a:pt x="45" y="90"/>
                  </a:lnTo>
                  <a:lnTo>
                    <a:pt x="40" y="77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9" y="50"/>
                  </a:lnTo>
                  <a:lnTo>
                    <a:pt x="43" y="39"/>
                  </a:lnTo>
                  <a:lnTo>
                    <a:pt x="49" y="28"/>
                  </a:lnTo>
                  <a:lnTo>
                    <a:pt x="56" y="19"/>
                  </a:lnTo>
                  <a:lnTo>
                    <a:pt x="65" y="10"/>
                  </a:lnTo>
                  <a:lnTo>
                    <a:pt x="76" y="4"/>
                  </a:lnTo>
                  <a:lnTo>
                    <a:pt x="88" y="1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3" y="1"/>
                  </a:lnTo>
                  <a:lnTo>
                    <a:pt x="125" y="4"/>
                  </a:lnTo>
                  <a:lnTo>
                    <a:pt x="137" y="10"/>
                  </a:lnTo>
                  <a:lnTo>
                    <a:pt x="146" y="19"/>
                  </a:lnTo>
                  <a:lnTo>
                    <a:pt x="153" y="28"/>
                  </a:lnTo>
                  <a:lnTo>
                    <a:pt x="159" y="39"/>
                  </a:lnTo>
                  <a:lnTo>
                    <a:pt x="162" y="50"/>
                  </a:lnTo>
                  <a:lnTo>
                    <a:pt x="163" y="62"/>
                  </a:lnTo>
                  <a:lnTo>
                    <a:pt x="163" y="62"/>
                  </a:lnTo>
                  <a:lnTo>
                    <a:pt x="163" y="62"/>
                  </a:lnTo>
                  <a:lnTo>
                    <a:pt x="162" y="76"/>
                  </a:lnTo>
                  <a:lnTo>
                    <a:pt x="159" y="87"/>
                  </a:lnTo>
                  <a:lnTo>
                    <a:pt x="154" y="96"/>
                  </a:lnTo>
                  <a:lnTo>
                    <a:pt x="149" y="104"/>
                  </a:lnTo>
                  <a:lnTo>
                    <a:pt x="149" y="104"/>
                  </a:lnTo>
                  <a:lnTo>
                    <a:pt x="149" y="104"/>
                  </a:lnTo>
                  <a:lnTo>
                    <a:pt x="141" y="113"/>
                  </a:lnTo>
                  <a:lnTo>
                    <a:pt x="141" y="113"/>
                  </a:lnTo>
                  <a:lnTo>
                    <a:pt x="141" y="124"/>
                  </a:lnTo>
                  <a:lnTo>
                    <a:pt x="141" y="124"/>
                  </a:lnTo>
                  <a:lnTo>
                    <a:pt x="141" y="126"/>
                  </a:lnTo>
                  <a:lnTo>
                    <a:pt x="141" y="126"/>
                  </a:lnTo>
                  <a:lnTo>
                    <a:pt x="141" y="126"/>
                  </a:lnTo>
                  <a:lnTo>
                    <a:pt x="143" y="127"/>
                  </a:lnTo>
                  <a:lnTo>
                    <a:pt x="147" y="127"/>
                  </a:lnTo>
                  <a:lnTo>
                    <a:pt x="147" y="127"/>
                  </a:lnTo>
                  <a:lnTo>
                    <a:pt x="166" y="127"/>
                  </a:lnTo>
                  <a:lnTo>
                    <a:pt x="166" y="127"/>
                  </a:lnTo>
                  <a:lnTo>
                    <a:pt x="174" y="129"/>
                  </a:lnTo>
                  <a:lnTo>
                    <a:pt x="180" y="130"/>
                  </a:lnTo>
                  <a:lnTo>
                    <a:pt x="186" y="133"/>
                  </a:lnTo>
                  <a:lnTo>
                    <a:pt x="192" y="138"/>
                  </a:lnTo>
                  <a:lnTo>
                    <a:pt x="196" y="144"/>
                  </a:lnTo>
                  <a:lnTo>
                    <a:pt x="199" y="150"/>
                  </a:lnTo>
                  <a:lnTo>
                    <a:pt x="201" y="157"/>
                  </a:lnTo>
                  <a:lnTo>
                    <a:pt x="202" y="163"/>
                  </a:lnTo>
                  <a:lnTo>
                    <a:pt x="202" y="163"/>
                  </a:lnTo>
                  <a:lnTo>
                    <a:pt x="202" y="215"/>
                  </a:lnTo>
                  <a:lnTo>
                    <a:pt x="202" y="215"/>
                  </a:lnTo>
                  <a:lnTo>
                    <a:pt x="201" y="222"/>
                  </a:lnTo>
                  <a:lnTo>
                    <a:pt x="199" y="228"/>
                  </a:lnTo>
                  <a:lnTo>
                    <a:pt x="196" y="234"/>
                  </a:lnTo>
                  <a:lnTo>
                    <a:pt x="192" y="240"/>
                  </a:lnTo>
                  <a:lnTo>
                    <a:pt x="186" y="245"/>
                  </a:lnTo>
                  <a:lnTo>
                    <a:pt x="180" y="247"/>
                  </a:lnTo>
                  <a:lnTo>
                    <a:pt x="174" y="249"/>
                  </a:lnTo>
                  <a:lnTo>
                    <a:pt x="166" y="250"/>
                  </a:lnTo>
                  <a:lnTo>
                    <a:pt x="166" y="250"/>
                  </a:lnTo>
                  <a:lnTo>
                    <a:pt x="37" y="250"/>
                  </a:lnTo>
                  <a:lnTo>
                    <a:pt x="37" y="250"/>
                  </a:lnTo>
                  <a:close/>
                </a:path>
              </a:pathLst>
            </a:custGeom>
            <a:solidFill>
              <a:srgbClr val="0065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3240510" y="3208933"/>
              <a:ext cx="161906" cy="151229"/>
            </a:xfrm>
            <a:custGeom>
              <a:avLst/>
              <a:gdLst>
                <a:gd name="T0" fmla="*/ 21 w 201"/>
                <a:gd name="T1" fmla="*/ 247 h 250"/>
                <a:gd name="T2" fmla="*/ 2 w 201"/>
                <a:gd name="T3" fmla="*/ 228 h 250"/>
                <a:gd name="T4" fmla="*/ 0 w 201"/>
                <a:gd name="T5" fmla="*/ 168 h 250"/>
                <a:gd name="T6" fmla="*/ 5 w 201"/>
                <a:gd name="T7" fmla="*/ 149 h 250"/>
                <a:gd name="T8" fmla="*/ 12 w 201"/>
                <a:gd name="T9" fmla="*/ 137 h 250"/>
                <a:gd name="T10" fmla="*/ 35 w 201"/>
                <a:gd name="T11" fmla="*/ 127 h 250"/>
                <a:gd name="T12" fmla="*/ 55 w 201"/>
                <a:gd name="T13" fmla="*/ 127 h 250"/>
                <a:gd name="T14" fmla="*/ 70 w 201"/>
                <a:gd name="T15" fmla="*/ 142 h 250"/>
                <a:gd name="T16" fmla="*/ 66 w 201"/>
                <a:gd name="T17" fmla="*/ 152 h 250"/>
                <a:gd name="T18" fmla="*/ 55 w 201"/>
                <a:gd name="T19" fmla="*/ 157 h 250"/>
                <a:gd name="T20" fmla="*/ 35 w 201"/>
                <a:gd name="T21" fmla="*/ 157 h 250"/>
                <a:gd name="T22" fmla="*/ 33 w 201"/>
                <a:gd name="T23" fmla="*/ 160 h 250"/>
                <a:gd name="T24" fmla="*/ 30 w 201"/>
                <a:gd name="T25" fmla="*/ 168 h 250"/>
                <a:gd name="T26" fmla="*/ 32 w 201"/>
                <a:gd name="T27" fmla="*/ 219 h 250"/>
                <a:gd name="T28" fmla="*/ 165 w 201"/>
                <a:gd name="T29" fmla="*/ 220 h 250"/>
                <a:gd name="T30" fmla="*/ 170 w 201"/>
                <a:gd name="T31" fmla="*/ 216 h 250"/>
                <a:gd name="T32" fmla="*/ 171 w 201"/>
                <a:gd name="T33" fmla="*/ 163 h 250"/>
                <a:gd name="T34" fmla="*/ 165 w 201"/>
                <a:gd name="T35" fmla="*/ 157 h 250"/>
                <a:gd name="T36" fmla="*/ 139 w 201"/>
                <a:gd name="T37" fmla="*/ 157 h 250"/>
                <a:gd name="T38" fmla="*/ 121 w 201"/>
                <a:gd name="T39" fmla="*/ 149 h 250"/>
                <a:gd name="T40" fmla="*/ 110 w 201"/>
                <a:gd name="T41" fmla="*/ 131 h 250"/>
                <a:gd name="T42" fmla="*/ 118 w 201"/>
                <a:gd name="T43" fmla="*/ 91 h 250"/>
                <a:gd name="T44" fmla="*/ 118 w 201"/>
                <a:gd name="T45" fmla="*/ 91 h 250"/>
                <a:gd name="T46" fmla="*/ 125 w 201"/>
                <a:gd name="T47" fmla="*/ 84 h 250"/>
                <a:gd name="T48" fmla="*/ 131 w 201"/>
                <a:gd name="T49" fmla="*/ 75 h 250"/>
                <a:gd name="T50" fmla="*/ 133 w 201"/>
                <a:gd name="T51" fmla="*/ 62 h 250"/>
                <a:gd name="T52" fmla="*/ 124 w 201"/>
                <a:gd name="T53" fmla="*/ 40 h 250"/>
                <a:gd name="T54" fmla="*/ 100 w 201"/>
                <a:gd name="T55" fmla="*/ 29 h 250"/>
                <a:gd name="T56" fmla="*/ 87 w 201"/>
                <a:gd name="T57" fmla="*/ 32 h 250"/>
                <a:gd name="T58" fmla="*/ 69 w 201"/>
                <a:gd name="T59" fmla="*/ 50 h 250"/>
                <a:gd name="T60" fmla="*/ 67 w 201"/>
                <a:gd name="T61" fmla="*/ 62 h 250"/>
                <a:gd name="T62" fmla="*/ 79 w 201"/>
                <a:gd name="T63" fmla="*/ 88 h 250"/>
                <a:gd name="T64" fmla="*/ 82 w 201"/>
                <a:gd name="T65" fmla="*/ 93 h 250"/>
                <a:gd name="T66" fmla="*/ 81 w 201"/>
                <a:gd name="T67" fmla="*/ 109 h 250"/>
                <a:gd name="T68" fmla="*/ 66 w 201"/>
                <a:gd name="T69" fmla="*/ 114 h 250"/>
                <a:gd name="T70" fmla="*/ 51 w 201"/>
                <a:gd name="T71" fmla="*/ 102 h 250"/>
                <a:gd name="T72" fmla="*/ 38 w 201"/>
                <a:gd name="T73" fmla="*/ 62 h 250"/>
                <a:gd name="T74" fmla="*/ 48 w 201"/>
                <a:gd name="T75" fmla="*/ 28 h 250"/>
                <a:gd name="T76" fmla="*/ 87 w 201"/>
                <a:gd name="T77" fmla="*/ 1 h 250"/>
                <a:gd name="T78" fmla="*/ 112 w 201"/>
                <a:gd name="T79" fmla="*/ 1 h 250"/>
                <a:gd name="T80" fmla="*/ 152 w 201"/>
                <a:gd name="T81" fmla="*/ 28 h 250"/>
                <a:gd name="T82" fmla="*/ 162 w 201"/>
                <a:gd name="T83" fmla="*/ 62 h 250"/>
                <a:gd name="T84" fmla="*/ 153 w 201"/>
                <a:gd name="T85" fmla="*/ 96 h 250"/>
                <a:gd name="T86" fmla="*/ 140 w 201"/>
                <a:gd name="T87" fmla="*/ 112 h 250"/>
                <a:gd name="T88" fmla="*/ 140 w 201"/>
                <a:gd name="T89" fmla="*/ 127 h 250"/>
                <a:gd name="T90" fmla="*/ 146 w 201"/>
                <a:gd name="T91" fmla="*/ 127 h 250"/>
                <a:gd name="T92" fmla="*/ 173 w 201"/>
                <a:gd name="T93" fmla="*/ 128 h 250"/>
                <a:gd name="T94" fmla="*/ 195 w 201"/>
                <a:gd name="T95" fmla="*/ 143 h 250"/>
                <a:gd name="T96" fmla="*/ 201 w 201"/>
                <a:gd name="T97" fmla="*/ 163 h 250"/>
                <a:gd name="T98" fmla="*/ 198 w 201"/>
                <a:gd name="T99" fmla="*/ 228 h 250"/>
                <a:gd name="T100" fmla="*/ 179 w 201"/>
                <a:gd name="T101" fmla="*/ 247 h 250"/>
                <a:gd name="T102" fmla="*/ 36 w 201"/>
                <a:gd name="T103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250">
                  <a:moveTo>
                    <a:pt x="36" y="250"/>
                  </a:moveTo>
                  <a:lnTo>
                    <a:pt x="36" y="250"/>
                  </a:lnTo>
                  <a:lnTo>
                    <a:pt x="29" y="250"/>
                  </a:lnTo>
                  <a:lnTo>
                    <a:pt x="21" y="247"/>
                  </a:lnTo>
                  <a:lnTo>
                    <a:pt x="15" y="244"/>
                  </a:lnTo>
                  <a:lnTo>
                    <a:pt x="11" y="240"/>
                  </a:lnTo>
                  <a:lnTo>
                    <a:pt x="6" y="234"/>
                  </a:lnTo>
                  <a:lnTo>
                    <a:pt x="2" y="228"/>
                  </a:lnTo>
                  <a:lnTo>
                    <a:pt x="0" y="222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2" y="155"/>
                  </a:lnTo>
                  <a:lnTo>
                    <a:pt x="5" y="149"/>
                  </a:lnTo>
                  <a:lnTo>
                    <a:pt x="8" y="143"/>
                  </a:lnTo>
                  <a:lnTo>
                    <a:pt x="8" y="143"/>
                  </a:lnTo>
                  <a:lnTo>
                    <a:pt x="8" y="143"/>
                  </a:lnTo>
                  <a:lnTo>
                    <a:pt x="12" y="137"/>
                  </a:lnTo>
                  <a:lnTo>
                    <a:pt x="18" y="133"/>
                  </a:lnTo>
                  <a:lnTo>
                    <a:pt x="26" y="128"/>
                  </a:lnTo>
                  <a:lnTo>
                    <a:pt x="35" y="127"/>
                  </a:lnTo>
                  <a:lnTo>
                    <a:pt x="35" y="127"/>
                  </a:lnTo>
                  <a:lnTo>
                    <a:pt x="35" y="127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60" y="128"/>
                  </a:lnTo>
                  <a:lnTo>
                    <a:pt x="66" y="131"/>
                  </a:lnTo>
                  <a:lnTo>
                    <a:pt x="69" y="136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69" y="148"/>
                  </a:lnTo>
                  <a:lnTo>
                    <a:pt x="66" y="152"/>
                  </a:lnTo>
                  <a:lnTo>
                    <a:pt x="60" y="155"/>
                  </a:lnTo>
                  <a:lnTo>
                    <a:pt x="55" y="157"/>
                  </a:lnTo>
                  <a:lnTo>
                    <a:pt x="55" y="157"/>
                  </a:lnTo>
                  <a:lnTo>
                    <a:pt x="55" y="157"/>
                  </a:lnTo>
                  <a:lnTo>
                    <a:pt x="35" y="157"/>
                  </a:lnTo>
                  <a:lnTo>
                    <a:pt x="35" y="157"/>
                  </a:lnTo>
                  <a:lnTo>
                    <a:pt x="35" y="157"/>
                  </a:lnTo>
                  <a:lnTo>
                    <a:pt x="35" y="157"/>
                  </a:lnTo>
                  <a:lnTo>
                    <a:pt x="35" y="157"/>
                  </a:lnTo>
                  <a:lnTo>
                    <a:pt x="35" y="157"/>
                  </a:lnTo>
                  <a:lnTo>
                    <a:pt x="33" y="160"/>
                  </a:lnTo>
                  <a:lnTo>
                    <a:pt x="33" y="160"/>
                  </a:lnTo>
                  <a:lnTo>
                    <a:pt x="33" y="160"/>
                  </a:lnTo>
                  <a:lnTo>
                    <a:pt x="30" y="164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30" y="214"/>
                  </a:lnTo>
                  <a:lnTo>
                    <a:pt x="30" y="214"/>
                  </a:lnTo>
                  <a:lnTo>
                    <a:pt x="30" y="216"/>
                  </a:lnTo>
                  <a:lnTo>
                    <a:pt x="32" y="219"/>
                  </a:lnTo>
                  <a:lnTo>
                    <a:pt x="33" y="220"/>
                  </a:lnTo>
                  <a:lnTo>
                    <a:pt x="36" y="220"/>
                  </a:lnTo>
                  <a:lnTo>
                    <a:pt x="36" y="220"/>
                  </a:lnTo>
                  <a:lnTo>
                    <a:pt x="165" y="220"/>
                  </a:lnTo>
                  <a:lnTo>
                    <a:pt x="165" y="220"/>
                  </a:lnTo>
                  <a:lnTo>
                    <a:pt x="167" y="220"/>
                  </a:lnTo>
                  <a:lnTo>
                    <a:pt x="170" y="219"/>
                  </a:lnTo>
                  <a:lnTo>
                    <a:pt x="170" y="216"/>
                  </a:lnTo>
                  <a:lnTo>
                    <a:pt x="171" y="214"/>
                  </a:lnTo>
                  <a:lnTo>
                    <a:pt x="171" y="214"/>
                  </a:lnTo>
                  <a:lnTo>
                    <a:pt x="171" y="163"/>
                  </a:lnTo>
                  <a:lnTo>
                    <a:pt x="171" y="163"/>
                  </a:lnTo>
                  <a:lnTo>
                    <a:pt x="170" y="161"/>
                  </a:lnTo>
                  <a:lnTo>
                    <a:pt x="170" y="160"/>
                  </a:lnTo>
                  <a:lnTo>
                    <a:pt x="167" y="158"/>
                  </a:lnTo>
                  <a:lnTo>
                    <a:pt x="165" y="157"/>
                  </a:lnTo>
                  <a:lnTo>
                    <a:pt x="165" y="157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39" y="157"/>
                  </a:lnTo>
                  <a:lnTo>
                    <a:pt x="133" y="155"/>
                  </a:lnTo>
                  <a:lnTo>
                    <a:pt x="127" y="152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16" y="143"/>
                  </a:lnTo>
                  <a:lnTo>
                    <a:pt x="113" y="137"/>
                  </a:lnTo>
                  <a:lnTo>
                    <a:pt x="110" y="131"/>
                  </a:lnTo>
                  <a:lnTo>
                    <a:pt x="110" y="124"/>
                  </a:lnTo>
                  <a:lnTo>
                    <a:pt x="110" y="124"/>
                  </a:lnTo>
                  <a:lnTo>
                    <a:pt x="110" y="94"/>
                  </a:lnTo>
                  <a:lnTo>
                    <a:pt x="118" y="91"/>
                  </a:lnTo>
                  <a:lnTo>
                    <a:pt x="118" y="91"/>
                  </a:lnTo>
                  <a:lnTo>
                    <a:pt x="118" y="91"/>
                  </a:lnTo>
                  <a:lnTo>
                    <a:pt x="118" y="91"/>
                  </a:lnTo>
                  <a:lnTo>
                    <a:pt x="118" y="91"/>
                  </a:lnTo>
                  <a:lnTo>
                    <a:pt x="119" y="90"/>
                  </a:lnTo>
                  <a:lnTo>
                    <a:pt x="119" y="90"/>
                  </a:lnTo>
                  <a:lnTo>
                    <a:pt x="119" y="90"/>
                  </a:lnTo>
                  <a:lnTo>
                    <a:pt x="125" y="84"/>
                  </a:lnTo>
                  <a:lnTo>
                    <a:pt x="125" y="84"/>
                  </a:lnTo>
                  <a:lnTo>
                    <a:pt x="125" y="84"/>
                  </a:lnTo>
                  <a:lnTo>
                    <a:pt x="128" y="81"/>
                  </a:lnTo>
                  <a:lnTo>
                    <a:pt x="131" y="75"/>
                  </a:lnTo>
                  <a:lnTo>
                    <a:pt x="133" y="69"/>
                  </a:lnTo>
                  <a:lnTo>
                    <a:pt x="133" y="62"/>
                  </a:lnTo>
                  <a:lnTo>
                    <a:pt x="133" y="62"/>
                  </a:lnTo>
                  <a:lnTo>
                    <a:pt x="133" y="62"/>
                  </a:lnTo>
                  <a:lnTo>
                    <a:pt x="133" y="56"/>
                  </a:lnTo>
                  <a:lnTo>
                    <a:pt x="130" y="50"/>
                  </a:lnTo>
                  <a:lnTo>
                    <a:pt x="127" y="44"/>
                  </a:lnTo>
                  <a:lnTo>
                    <a:pt x="124" y="40"/>
                  </a:lnTo>
                  <a:lnTo>
                    <a:pt x="118" y="35"/>
                  </a:lnTo>
                  <a:lnTo>
                    <a:pt x="113" y="32"/>
                  </a:lnTo>
                  <a:lnTo>
                    <a:pt x="106" y="31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3" y="31"/>
                  </a:lnTo>
                  <a:lnTo>
                    <a:pt x="87" y="32"/>
                  </a:lnTo>
                  <a:lnTo>
                    <a:pt x="81" y="35"/>
                  </a:lnTo>
                  <a:lnTo>
                    <a:pt x="76" y="40"/>
                  </a:lnTo>
                  <a:lnTo>
                    <a:pt x="72" y="44"/>
                  </a:lnTo>
                  <a:lnTo>
                    <a:pt x="69" y="50"/>
                  </a:lnTo>
                  <a:lnTo>
                    <a:pt x="67" y="56"/>
                  </a:lnTo>
                  <a:lnTo>
                    <a:pt x="67" y="62"/>
                  </a:lnTo>
                  <a:lnTo>
                    <a:pt x="67" y="62"/>
                  </a:lnTo>
                  <a:lnTo>
                    <a:pt x="67" y="62"/>
                  </a:lnTo>
                  <a:lnTo>
                    <a:pt x="67" y="71"/>
                  </a:lnTo>
                  <a:lnTo>
                    <a:pt x="70" y="77"/>
                  </a:lnTo>
                  <a:lnTo>
                    <a:pt x="73" y="83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82" y="93"/>
                  </a:lnTo>
                  <a:lnTo>
                    <a:pt x="85" y="99"/>
                  </a:lnTo>
                  <a:lnTo>
                    <a:pt x="84" y="103"/>
                  </a:lnTo>
                  <a:lnTo>
                    <a:pt x="81" y="109"/>
                  </a:lnTo>
                  <a:lnTo>
                    <a:pt x="81" y="109"/>
                  </a:lnTo>
                  <a:lnTo>
                    <a:pt x="81" y="109"/>
                  </a:lnTo>
                  <a:lnTo>
                    <a:pt x="76" y="112"/>
                  </a:lnTo>
                  <a:lnTo>
                    <a:pt x="72" y="115"/>
                  </a:lnTo>
                  <a:lnTo>
                    <a:pt x="66" y="114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51" y="102"/>
                  </a:lnTo>
                  <a:lnTo>
                    <a:pt x="44" y="90"/>
                  </a:lnTo>
                  <a:lnTo>
                    <a:pt x="39" y="77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50"/>
                  </a:lnTo>
                  <a:lnTo>
                    <a:pt x="42" y="38"/>
                  </a:lnTo>
                  <a:lnTo>
                    <a:pt x="48" y="28"/>
                  </a:lnTo>
                  <a:lnTo>
                    <a:pt x="55" y="19"/>
                  </a:lnTo>
                  <a:lnTo>
                    <a:pt x="64" y="10"/>
                  </a:lnTo>
                  <a:lnTo>
                    <a:pt x="75" y="4"/>
                  </a:lnTo>
                  <a:lnTo>
                    <a:pt x="87" y="1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2" y="1"/>
                  </a:lnTo>
                  <a:lnTo>
                    <a:pt x="124" y="4"/>
                  </a:lnTo>
                  <a:lnTo>
                    <a:pt x="136" y="10"/>
                  </a:lnTo>
                  <a:lnTo>
                    <a:pt x="145" y="19"/>
                  </a:lnTo>
                  <a:lnTo>
                    <a:pt x="152" y="28"/>
                  </a:lnTo>
                  <a:lnTo>
                    <a:pt x="158" y="38"/>
                  </a:lnTo>
                  <a:lnTo>
                    <a:pt x="161" y="50"/>
                  </a:lnTo>
                  <a:lnTo>
                    <a:pt x="162" y="62"/>
                  </a:lnTo>
                  <a:lnTo>
                    <a:pt x="162" y="62"/>
                  </a:lnTo>
                  <a:lnTo>
                    <a:pt x="162" y="62"/>
                  </a:lnTo>
                  <a:lnTo>
                    <a:pt x="161" y="75"/>
                  </a:lnTo>
                  <a:lnTo>
                    <a:pt x="158" y="87"/>
                  </a:lnTo>
                  <a:lnTo>
                    <a:pt x="153" y="96"/>
                  </a:lnTo>
                  <a:lnTo>
                    <a:pt x="148" y="103"/>
                  </a:lnTo>
                  <a:lnTo>
                    <a:pt x="148" y="103"/>
                  </a:lnTo>
                  <a:lnTo>
                    <a:pt x="148" y="103"/>
                  </a:lnTo>
                  <a:lnTo>
                    <a:pt x="140" y="112"/>
                  </a:lnTo>
                  <a:lnTo>
                    <a:pt x="140" y="112"/>
                  </a:lnTo>
                  <a:lnTo>
                    <a:pt x="140" y="124"/>
                  </a:lnTo>
                  <a:lnTo>
                    <a:pt x="140" y="124"/>
                  </a:lnTo>
                  <a:lnTo>
                    <a:pt x="140" y="127"/>
                  </a:lnTo>
                  <a:lnTo>
                    <a:pt x="140" y="127"/>
                  </a:lnTo>
                  <a:lnTo>
                    <a:pt x="140" y="127"/>
                  </a:lnTo>
                  <a:lnTo>
                    <a:pt x="142" y="127"/>
                  </a:lnTo>
                  <a:lnTo>
                    <a:pt x="146" y="127"/>
                  </a:lnTo>
                  <a:lnTo>
                    <a:pt x="146" y="127"/>
                  </a:lnTo>
                  <a:lnTo>
                    <a:pt x="165" y="127"/>
                  </a:lnTo>
                  <a:lnTo>
                    <a:pt x="165" y="127"/>
                  </a:lnTo>
                  <a:lnTo>
                    <a:pt x="173" y="128"/>
                  </a:lnTo>
                  <a:lnTo>
                    <a:pt x="179" y="130"/>
                  </a:lnTo>
                  <a:lnTo>
                    <a:pt x="185" y="133"/>
                  </a:lnTo>
                  <a:lnTo>
                    <a:pt x="191" y="137"/>
                  </a:lnTo>
                  <a:lnTo>
                    <a:pt x="195" y="143"/>
                  </a:lnTo>
                  <a:lnTo>
                    <a:pt x="198" y="149"/>
                  </a:lnTo>
                  <a:lnTo>
                    <a:pt x="200" y="157"/>
                  </a:lnTo>
                  <a:lnTo>
                    <a:pt x="201" y="163"/>
                  </a:lnTo>
                  <a:lnTo>
                    <a:pt x="201" y="163"/>
                  </a:lnTo>
                  <a:lnTo>
                    <a:pt x="201" y="214"/>
                  </a:lnTo>
                  <a:lnTo>
                    <a:pt x="201" y="214"/>
                  </a:lnTo>
                  <a:lnTo>
                    <a:pt x="200" y="222"/>
                  </a:lnTo>
                  <a:lnTo>
                    <a:pt x="198" y="228"/>
                  </a:lnTo>
                  <a:lnTo>
                    <a:pt x="195" y="234"/>
                  </a:lnTo>
                  <a:lnTo>
                    <a:pt x="191" y="240"/>
                  </a:lnTo>
                  <a:lnTo>
                    <a:pt x="185" y="244"/>
                  </a:lnTo>
                  <a:lnTo>
                    <a:pt x="179" y="247"/>
                  </a:lnTo>
                  <a:lnTo>
                    <a:pt x="173" y="250"/>
                  </a:lnTo>
                  <a:lnTo>
                    <a:pt x="165" y="250"/>
                  </a:lnTo>
                  <a:lnTo>
                    <a:pt x="165" y="250"/>
                  </a:lnTo>
                  <a:lnTo>
                    <a:pt x="36" y="250"/>
                  </a:lnTo>
                  <a:lnTo>
                    <a:pt x="36" y="250"/>
                  </a:lnTo>
                  <a:close/>
                </a:path>
              </a:pathLst>
            </a:custGeom>
            <a:solidFill>
              <a:srgbClr val="0065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78" name="Freeform 10"/>
            <p:cNvSpPr>
              <a:spLocks/>
            </p:cNvSpPr>
            <p:nvPr/>
          </p:nvSpPr>
          <p:spPr bwMode="auto">
            <a:xfrm>
              <a:off x="3775177" y="3038361"/>
              <a:ext cx="161906" cy="151229"/>
            </a:xfrm>
            <a:custGeom>
              <a:avLst/>
              <a:gdLst>
                <a:gd name="T0" fmla="*/ 23 w 201"/>
                <a:gd name="T1" fmla="*/ 247 h 250"/>
                <a:gd name="T2" fmla="*/ 3 w 201"/>
                <a:gd name="T3" fmla="*/ 228 h 250"/>
                <a:gd name="T4" fmla="*/ 0 w 201"/>
                <a:gd name="T5" fmla="*/ 169 h 250"/>
                <a:gd name="T6" fmla="*/ 5 w 201"/>
                <a:gd name="T7" fmla="*/ 150 h 250"/>
                <a:gd name="T8" fmla="*/ 14 w 201"/>
                <a:gd name="T9" fmla="*/ 138 h 250"/>
                <a:gd name="T10" fmla="*/ 35 w 201"/>
                <a:gd name="T11" fmla="*/ 127 h 250"/>
                <a:gd name="T12" fmla="*/ 55 w 201"/>
                <a:gd name="T13" fmla="*/ 127 h 250"/>
                <a:gd name="T14" fmla="*/ 70 w 201"/>
                <a:gd name="T15" fmla="*/ 142 h 250"/>
                <a:gd name="T16" fmla="*/ 66 w 201"/>
                <a:gd name="T17" fmla="*/ 153 h 250"/>
                <a:gd name="T18" fmla="*/ 55 w 201"/>
                <a:gd name="T19" fmla="*/ 157 h 250"/>
                <a:gd name="T20" fmla="*/ 36 w 201"/>
                <a:gd name="T21" fmla="*/ 157 h 250"/>
                <a:gd name="T22" fmla="*/ 33 w 201"/>
                <a:gd name="T23" fmla="*/ 160 h 250"/>
                <a:gd name="T24" fmla="*/ 30 w 201"/>
                <a:gd name="T25" fmla="*/ 169 h 250"/>
                <a:gd name="T26" fmla="*/ 32 w 201"/>
                <a:gd name="T27" fmla="*/ 219 h 250"/>
                <a:gd name="T28" fmla="*/ 165 w 201"/>
                <a:gd name="T29" fmla="*/ 221 h 250"/>
                <a:gd name="T30" fmla="*/ 171 w 201"/>
                <a:gd name="T31" fmla="*/ 216 h 250"/>
                <a:gd name="T32" fmla="*/ 171 w 201"/>
                <a:gd name="T33" fmla="*/ 163 h 250"/>
                <a:gd name="T34" fmla="*/ 165 w 201"/>
                <a:gd name="T35" fmla="*/ 157 h 250"/>
                <a:gd name="T36" fmla="*/ 140 w 201"/>
                <a:gd name="T37" fmla="*/ 157 h 250"/>
                <a:gd name="T38" fmla="*/ 122 w 201"/>
                <a:gd name="T39" fmla="*/ 150 h 250"/>
                <a:gd name="T40" fmla="*/ 110 w 201"/>
                <a:gd name="T41" fmla="*/ 132 h 250"/>
                <a:gd name="T42" fmla="*/ 118 w 201"/>
                <a:gd name="T43" fmla="*/ 92 h 250"/>
                <a:gd name="T44" fmla="*/ 118 w 201"/>
                <a:gd name="T45" fmla="*/ 92 h 250"/>
                <a:gd name="T46" fmla="*/ 119 w 201"/>
                <a:gd name="T47" fmla="*/ 90 h 250"/>
                <a:gd name="T48" fmla="*/ 128 w 201"/>
                <a:gd name="T49" fmla="*/ 82 h 250"/>
                <a:gd name="T50" fmla="*/ 134 w 201"/>
                <a:gd name="T51" fmla="*/ 62 h 250"/>
                <a:gd name="T52" fmla="*/ 128 w 201"/>
                <a:gd name="T53" fmla="*/ 44 h 250"/>
                <a:gd name="T54" fmla="*/ 107 w 201"/>
                <a:gd name="T55" fmla="*/ 31 h 250"/>
                <a:gd name="T56" fmla="*/ 94 w 201"/>
                <a:gd name="T57" fmla="*/ 31 h 250"/>
                <a:gd name="T58" fmla="*/ 73 w 201"/>
                <a:gd name="T59" fmla="*/ 44 h 250"/>
                <a:gd name="T60" fmla="*/ 67 w 201"/>
                <a:gd name="T61" fmla="*/ 62 h 250"/>
                <a:gd name="T62" fmla="*/ 75 w 201"/>
                <a:gd name="T63" fmla="*/ 83 h 250"/>
                <a:gd name="T64" fmla="*/ 84 w 201"/>
                <a:gd name="T65" fmla="*/ 93 h 250"/>
                <a:gd name="T66" fmla="*/ 82 w 201"/>
                <a:gd name="T67" fmla="*/ 110 h 250"/>
                <a:gd name="T68" fmla="*/ 66 w 201"/>
                <a:gd name="T69" fmla="*/ 114 h 250"/>
                <a:gd name="T70" fmla="*/ 51 w 201"/>
                <a:gd name="T71" fmla="*/ 102 h 250"/>
                <a:gd name="T72" fmla="*/ 38 w 201"/>
                <a:gd name="T73" fmla="*/ 62 h 250"/>
                <a:gd name="T74" fmla="*/ 48 w 201"/>
                <a:gd name="T75" fmla="*/ 28 h 250"/>
                <a:gd name="T76" fmla="*/ 88 w 201"/>
                <a:gd name="T77" fmla="*/ 1 h 250"/>
                <a:gd name="T78" fmla="*/ 113 w 201"/>
                <a:gd name="T79" fmla="*/ 1 h 250"/>
                <a:gd name="T80" fmla="*/ 152 w 201"/>
                <a:gd name="T81" fmla="*/ 28 h 250"/>
                <a:gd name="T82" fmla="*/ 164 w 201"/>
                <a:gd name="T83" fmla="*/ 62 h 250"/>
                <a:gd name="T84" fmla="*/ 153 w 201"/>
                <a:gd name="T85" fmla="*/ 96 h 250"/>
                <a:gd name="T86" fmla="*/ 140 w 201"/>
                <a:gd name="T87" fmla="*/ 113 h 250"/>
                <a:gd name="T88" fmla="*/ 142 w 201"/>
                <a:gd name="T89" fmla="*/ 126 h 250"/>
                <a:gd name="T90" fmla="*/ 146 w 201"/>
                <a:gd name="T91" fmla="*/ 127 h 250"/>
                <a:gd name="T92" fmla="*/ 173 w 201"/>
                <a:gd name="T93" fmla="*/ 129 h 250"/>
                <a:gd name="T94" fmla="*/ 195 w 201"/>
                <a:gd name="T95" fmla="*/ 144 h 250"/>
                <a:gd name="T96" fmla="*/ 201 w 201"/>
                <a:gd name="T97" fmla="*/ 163 h 250"/>
                <a:gd name="T98" fmla="*/ 198 w 201"/>
                <a:gd name="T99" fmla="*/ 228 h 250"/>
                <a:gd name="T100" fmla="*/ 179 w 201"/>
                <a:gd name="T101" fmla="*/ 247 h 250"/>
                <a:gd name="T102" fmla="*/ 36 w 201"/>
                <a:gd name="T103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250">
                  <a:moveTo>
                    <a:pt x="36" y="250"/>
                  </a:moveTo>
                  <a:lnTo>
                    <a:pt x="36" y="250"/>
                  </a:lnTo>
                  <a:lnTo>
                    <a:pt x="29" y="249"/>
                  </a:lnTo>
                  <a:lnTo>
                    <a:pt x="23" y="247"/>
                  </a:lnTo>
                  <a:lnTo>
                    <a:pt x="15" y="245"/>
                  </a:lnTo>
                  <a:lnTo>
                    <a:pt x="11" y="240"/>
                  </a:lnTo>
                  <a:lnTo>
                    <a:pt x="6" y="234"/>
                  </a:lnTo>
                  <a:lnTo>
                    <a:pt x="3" y="228"/>
                  </a:lnTo>
                  <a:lnTo>
                    <a:pt x="0" y="222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6"/>
                  </a:lnTo>
                  <a:lnTo>
                    <a:pt x="5" y="150"/>
                  </a:lnTo>
                  <a:lnTo>
                    <a:pt x="9" y="144"/>
                  </a:lnTo>
                  <a:lnTo>
                    <a:pt x="9" y="144"/>
                  </a:lnTo>
                  <a:lnTo>
                    <a:pt x="9" y="144"/>
                  </a:lnTo>
                  <a:lnTo>
                    <a:pt x="14" y="138"/>
                  </a:lnTo>
                  <a:lnTo>
                    <a:pt x="18" y="133"/>
                  </a:lnTo>
                  <a:lnTo>
                    <a:pt x="26" y="129"/>
                  </a:lnTo>
                  <a:lnTo>
                    <a:pt x="35" y="127"/>
                  </a:lnTo>
                  <a:lnTo>
                    <a:pt x="35" y="127"/>
                  </a:lnTo>
                  <a:lnTo>
                    <a:pt x="35" y="127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61" y="129"/>
                  </a:lnTo>
                  <a:lnTo>
                    <a:pt x="66" y="132"/>
                  </a:lnTo>
                  <a:lnTo>
                    <a:pt x="69" y="136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69" y="148"/>
                  </a:lnTo>
                  <a:lnTo>
                    <a:pt x="66" y="153"/>
                  </a:lnTo>
                  <a:lnTo>
                    <a:pt x="61" y="156"/>
                  </a:lnTo>
                  <a:lnTo>
                    <a:pt x="55" y="157"/>
                  </a:lnTo>
                  <a:lnTo>
                    <a:pt x="55" y="157"/>
                  </a:lnTo>
                  <a:lnTo>
                    <a:pt x="55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3" y="160"/>
                  </a:lnTo>
                  <a:lnTo>
                    <a:pt x="33" y="160"/>
                  </a:lnTo>
                  <a:lnTo>
                    <a:pt x="33" y="160"/>
                  </a:lnTo>
                  <a:lnTo>
                    <a:pt x="30" y="164"/>
                  </a:lnTo>
                  <a:lnTo>
                    <a:pt x="30" y="169"/>
                  </a:lnTo>
                  <a:lnTo>
                    <a:pt x="30" y="169"/>
                  </a:lnTo>
                  <a:lnTo>
                    <a:pt x="30" y="215"/>
                  </a:lnTo>
                  <a:lnTo>
                    <a:pt x="30" y="215"/>
                  </a:lnTo>
                  <a:lnTo>
                    <a:pt x="30" y="216"/>
                  </a:lnTo>
                  <a:lnTo>
                    <a:pt x="32" y="219"/>
                  </a:lnTo>
                  <a:lnTo>
                    <a:pt x="33" y="221"/>
                  </a:lnTo>
                  <a:lnTo>
                    <a:pt x="36" y="221"/>
                  </a:lnTo>
                  <a:lnTo>
                    <a:pt x="36" y="221"/>
                  </a:lnTo>
                  <a:lnTo>
                    <a:pt x="165" y="221"/>
                  </a:lnTo>
                  <a:lnTo>
                    <a:pt x="165" y="221"/>
                  </a:lnTo>
                  <a:lnTo>
                    <a:pt x="168" y="221"/>
                  </a:lnTo>
                  <a:lnTo>
                    <a:pt x="170" y="219"/>
                  </a:lnTo>
                  <a:lnTo>
                    <a:pt x="171" y="216"/>
                  </a:lnTo>
                  <a:lnTo>
                    <a:pt x="171" y="215"/>
                  </a:lnTo>
                  <a:lnTo>
                    <a:pt x="171" y="215"/>
                  </a:lnTo>
                  <a:lnTo>
                    <a:pt x="171" y="163"/>
                  </a:lnTo>
                  <a:lnTo>
                    <a:pt x="171" y="163"/>
                  </a:lnTo>
                  <a:lnTo>
                    <a:pt x="171" y="162"/>
                  </a:lnTo>
                  <a:lnTo>
                    <a:pt x="170" y="160"/>
                  </a:lnTo>
                  <a:lnTo>
                    <a:pt x="168" y="159"/>
                  </a:lnTo>
                  <a:lnTo>
                    <a:pt x="165" y="157"/>
                  </a:lnTo>
                  <a:lnTo>
                    <a:pt x="165" y="157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40" y="157"/>
                  </a:lnTo>
                  <a:lnTo>
                    <a:pt x="134" y="156"/>
                  </a:lnTo>
                  <a:lnTo>
                    <a:pt x="128" y="153"/>
                  </a:lnTo>
                  <a:lnTo>
                    <a:pt x="122" y="150"/>
                  </a:lnTo>
                  <a:lnTo>
                    <a:pt x="122" y="150"/>
                  </a:lnTo>
                  <a:lnTo>
                    <a:pt x="122" y="150"/>
                  </a:lnTo>
                  <a:lnTo>
                    <a:pt x="116" y="144"/>
                  </a:lnTo>
                  <a:lnTo>
                    <a:pt x="113" y="138"/>
                  </a:lnTo>
                  <a:lnTo>
                    <a:pt x="110" y="132"/>
                  </a:lnTo>
                  <a:lnTo>
                    <a:pt x="110" y="124"/>
                  </a:lnTo>
                  <a:lnTo>
                    <a:pt x="110" y="124"/>
                  </a:lnTo>
                  <a:lnTo>
                    <a:pt x="110" y="95"/>
                  </a:lnTo>
                  <a:lnTo>
                    <a:pt x="118" y="92"/>
                  </a:lnTo>
                  <a:lnTo>
                    <a:pt x="118" y="92"/>
                  </a:lnTo>
                  <a:lnTo>
                    <a:pt x="118" y="92"/>
                  </a:lnTo>
                  <a:lnTo>
                    <a:pt x="118" y="92"/>
                  </a:lnTo>
                  <a:lnTo>
                    <a:pt x="118" y="92"/>
                  </a:lnTo>
                  <a:lnTo>
                    <a:pt x="118" y="92"/>
                  </a:lnTo>
                  <a:lnTo>
                    <a:pt x="119" y="90"/>
                  </a:lnTo>
                  <a:lnTo>
                    <a:pt x="119" y="90"/>
                  </a:lnTo>
                  <a:lnTo>
                    <a:pt x="119" y="90"/>
                  </a:lnTo>
                  <a:lnTo>
                    <a:pt x="125" y="84"/>
                  </a:lnTo>
                  <a:lnTo>
                    <a:pt x="125" y="84"/>
                  </a:lnTo>
                  <a:lnTo>
                    <a:pt x="125" y="84"/>
                  </a:lnTo>
                  <a:lnTo>
                    <a:pt x="128" y="82"/>
                  </a:lnTo>
                  <a:lnTo>
                    <a:pt x="131" y="76"/>
                  </a:lnTo>
                  <a:lnTo>
                    <a:pt x="133" y="70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3" y="56"/>
                  </a:lnTo>
                  <a:lnTo>
                    <a:pt x="131" y="50"/>
                  </a:lnTo>
                  <a:lnTo>
                    <a:pt x="128" y="44"/>
                  </a:lnTo>
                  <a:lnTo>
                    <a:pt x="124" y="40"/>
                  </a:lnTo>
                  <a:lnTo>
                    <a:pt x="119" y="36"/>
                  </a:lnTo>
                  <a:lnTo>
                    <a:pt x="113" y="33"/>
                  </a:lnTo>
                  <a:lnTo>
                    <a:pt x="107" y="31"/>
                  </a:lnTo>
                  <a:lnTo>
                    <a:pt x="100" y="30"/>
                  </a:lnTo>
                  <a:lnTo>
                    <a:pt x="100" y="30"/>
                  </a:lnTo>
                  <a:lnTo>
                    <a:pt x="100" y="30"/>
                  </a:lnTo>
                  <a:lnTo>
                    <a:pt x="94" y="31"/>
                  </a:lnTo>
                  <a:lnTo>
                    <a:pt x="88" y="33"/>
                  </a:lnTo>
                  <a:lnTo>
                    <a:pt x="82" y="36"/>
                  </a:lnTo>
                  <a:lnTo>
                    <a:pt x="76" y="40"/>
                  </a:lnTo>
                  <a:lnTo>
                    <a:pt x="73" y="44"/>
                  </a:lnTo>
                  <a:lnTo>
                    <a:pt x="70" y="50"/>
                  </a:lnTo>
                  <a:lnTo>
                    <a:pt x="67" y="56"/>
                  </a:lnTo>
                  <a:lnTo>
                    <a:pt x="67" y="62"/>
                  </a:lnTo>
                  <a:lnTo>
                    <a:pt x="67" y="62"/>
                  </a:lnTo>
                  <a:lnTo>
                    <a:pt x="67" y="62"/>
                  </a:lnTo>
                  <a:lnTo>
                    <a:pt x="67" y="71"/>
                  </a:lnTo>
                  <a:lnTo>
                    <a:pt x="70" y="77"/>
                  </a:lnTo>
                  <a:lnTo>
                    <a:pt x="75" y="83"/>
                  </a:lnTo>
                  <a:lnTo>
                    <a:pt x="79" y="89"/>
                  </a:lnTo>
                  <a:lnTo>
                    <a:pt x="79" y="89"/>
                  </a:lnTo>
                  <a:lnTo>
                    <a:pt x="79" y="89"/>
                  </a:lnTo>
                  <a:lnTo>
                    <a:pt x="84" y="93"/>
                  </a:lnTo>
                  <a:lnTo>
                    <a:pt x="85" y="99"/>
                  </a:lnTo>
                  <a:lnTo>
                    <a:pt x="85" y="104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78" y="113"/>
                  </a:lnTo>
                  <a:lnTo>
                    <a:pt x="72" y="116"/>
                  </a:lnTo>
                  <a:lnTo>
                    <a:pt x="66" y="114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51" y="102"/>
                  </a:lnTo>
                  <a:lnTo>
                    <a:pt x="44" y="90"/>
                  </a:lnTo>
                  <a:lnTo>
                    <a:pt x="39" y="77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9" y="50"/>
                  </a:lnTo>
                  <a:lnTo>
                    <a:pt x="42" y="39"/>
                  </a:lnTo>
                  <a:lnTo>
                    <a:pt x="48" y="28"/>
                  </a:lnTo>
                  <a:lnTo>
                    <a:pt x="55" y="19"/>
                  </a:lnTo>
                  <a:lnTo>
                    <a:pt x="66" y="10"/>
                  </a:lnTo>
                  <a:lnTo>
                    <a:pt x="76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3" y="1"/>
                  </a:lnTo>
                  <a:lnTo>
                    <a:pt x="125" y="4"/>
                  </a:lnTo>
                  <a:lnTo>
                    <a:pt x="136" y="10"/>
                  </a:lnTo>
                  <a:lnTo>
                    <a:pt x="145" y="19"/>
                  </a:lnTo>
                  <a:lnTo>
                    <a:pt x="152" y="28"/>
                  </a:lnTo>
                  <a:lnTo>
                    <a:pt x="158" y="39"/>
                  </a:lnTo>
                  <a:lnTo>
                    <a:pt x="162" y="50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2" y="76"/>
                  </a:lnTo>
                  <a:lnTo>
                    <a:pt x="158" y="87"/>
                  </a:lnTo>
                  <a:lnTo>
                    <a:pt x="153" y="96"/>
                  </a:lnTo>
                  <a:lnTo>
                    <a:pt x="148" y="104"/>
                  </a:lnTo>
                  <a:lnTo>
                    <a:pt x="148" y="104"/>
                  </a:lnTo>
                  <a:lnTo>
                    <a:pt x="148" y="104"/>
                  </a:lnTo>
                  <a:lnTo>
                    <a:pt x="140" y="113"/>
                  </a:lnTo>
                  <a:lnTo>
                    <a:pt x="140" y="113"/>
                  </a:lnTo>
                  <a:lnTo>
                    <a:pt x="140" y="124"/>
                  </a:lnTo>
                  <a:lnTo>
                    <a:pt x="140" y="124"/>
                  </a:lnTo>
                  <a:lnTo>
                    <a:pt x="142" y="126"/>
                  </a:lnTo>
                  <a:lnTo>
                    <a:pt x="142" y="126"/>
                  </a:lnTo>
                  <a:lnTo>
                    <a:pt x="142" y="126"/>
                  </a:lnTo>
                  <a:lnTo>
                    <a:pt x="143" y="127"/>
                  </a:lnTo>
                  <a:lnTo>
                    <a:pt x="146" y="127"/>
                  </a:lnTo>
                  <a:lnTo>
                    <a:pt x="146" y="127"/>
                  </a:lnTo>
                  <a:lnTo>
                    <a:pt x="165" y="127"/>
                  </a:lnTo>
                  <a:lnTo>
                    <a:pt x="165" y="127"/>
                  </a:lnTo>
                  <a:lnTo>
                    <a:pt x="173" y="129"/>
                  </a:lnTo>
                  <a:lnTo>
                    <a:pt x="179" y="130"/>
                  </a:lnTo>
                  <a:lnTo>
                    <a:pt x="186" y="133"/>
                  </a:lnTo>
                  <a:lnTo>
                    <a:pt x="191" y="138"/>
                  </a:lnTo>
                  <a:lnTo>
                    <a:pt x="195" y="144"/>
                  </a:lnTo>
                  <a:lnTo>
                    <a:pt x="198" y="150"/>
                  </a:lnTo>
                  <a:lnTo>
                    <a:pt x="201" y="157"/>
                  </a:lnTo>
                  <a:lnTo>
                    <a:pt x="201" y="163"/>
                  </a:lnTo>
                  <a:lnTo>
                    <a:pt x="201" y="163"/>
                  </a:lnTo>
                  <a:lnTo>
                    <a:pt x="201" y="215"/>
                  </a:lnTo>
                  <a:lnTo>
                    <a:pt x="201" y="215"/>
                  </a:lnTo>
                  <a:lnTo>
                    <a:pt x="201" y="222"/>
                  </a:lnTo>
                  <a:lnTo>
                    <a:pt x="198" y="228"/>
                  </a:lnTo>
                  <a:lnTo>
                    <a:pt x="195" y="234"/>
                  </a:lnTo>
                  <a:lnTo>
                    <a:pt x="191" y="240"/>
                  </a:lnTo>
                  <a:lnTo>
                    <a:pt x="186" y="245"/>
                  </a:lnTo>
                  <a:lnTo>
                    <a:pt x="179" y="247"/>
                  </a:lnTo>
                  <a:lnTo>
                    <a:pt x="173" y="249"/>
                  </a:lnTo>
                  <a:lnTo>
                    <a:pt x="165" y="250"/>
                  </a:lnTo>
                  <a:lnTo>
                    <a:pt x="165" y="250"/>
                  </a:lnTo>
                  <a:lnTo>
                    <a:pt x="36" y="250"/>
                  </a:lnTo>
                  <a:lnTo>
                    <a:pt x="36" y="250"/>
                  </a:lnTo>
                  <a:close/>
                </a:path>
              </a:pathLst>
            </a:custGeom>
            <a:solidFill>
              <a:srgbClr val="0065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3775177" y="3208933"/>
              <a:ext cx="161906" cy="151229"/>
            </a:xfrm>
            <a:custGeom>
              <a:avLst/>
              <a:gdLst>
                <a:gd name="T0" fmla="*/ 23 w 201"/>
                <a:gd name="T1" fmla="*/ 247 h 250"/>
                <a:gd name="T2" fmla="*/ 3 w 201"/>
                <a:gd name="T3" fmla="*/ 228 h 250"/>
                <a:gd name="T4" fmla="*/ 0 w 201"/>
                <a:gd name="T5" fmla="*/ 168 h 250"/>
                <a:gd name="T6" fmla="*/ 5 w 201"/>
                <a:gd name="T7" fmla="*/ 149 h 250"/>
                <a:gd name="T8" fmla="*/ 14 w 201"/>
                <a:gd name="T9" fmla="*/ 137 h 250"/>
                <a:gd name="T10" fmla="*/ 35 w 201"/>
                <a:gd name="T11" fmla="*/ 127 h 250"/>
                <a:gd name="T12" fmla="*/ 55 w 201"/>
                <a:gd name="T13" fmla="*/ 127 h 250"/>
                <a:gd name="T14" fmla="*/ 70 w 201"/>
                <a:gd name="T15" fmla="*/ 142 h 250"/>
                <a:gd name="T16" fmla="*/ 66 w 201"/>
                <a:gd name="T17" fmla="*/ 152 h 250"/>
                <a:gd name="T18" fmla="*/ 55 w 201"/>
                <a:gd name="T19" fmla="*/ 157 h 250"/>
                <a:gd name="T20" fmla="*/ 36 w 201"/>
                <a:gd name="T21" fmla="*/ 157 h 250"/>
                <a:gd name="T22" fmla="*/ 33 w 201"/>
                <a:gd name="T23" fmla="*/ 160 h 250"/>
                <a:gd name="T24" fmla="*/ 30 w 201"/>
                <a:gd name="T25" fmla="*/ 168 h 250"/>
                <a:gd name="T26" fmla="*/ 32 w 201"/>
                <a:gd name="T27" fmla="*/ 219 h 250"/>
                <a:gd name="T28" fmla="*/ 165 w 201"/>
                <a:gd name="T29" fmla="*/ 220 h 250"/>
                <a:gd name="T30" fmla="*/ 171 w 201"/>
                <a:gd name="T31" fmla="*/ 216 h 250"/>
                <a:gd name="T32" fmla="*/ 171 w 201"/>
                <a:gd name="T33" fmla="*/ 163 h 250"/>
                <a:gd name="T34" fmla="*/ 165 w 201"/>
                <a:gd name="T35" fmla="*/ 157 h 250"/>
                <a:gd name="T36" fmla="*/ 140 w 201"/>
                <a:gd name="T37" fmla="*/ 157 h 250"/>
                <a:gd name="T38" fmla="*/ 122 w 201"/>
                <a:gd name="T39" fmla="*/ 149 h 250"/>
                <a:gd name="T40" fmla="*/ 110 w 201"/>
                <a:gd name="T41" fmla="*/ 131 h 250"/>
                <a:gd name="T42" fmla="*/ 118 w 201"/>
                <a:gd name="T43" fmla="*/ 91 h 250"/>
                <a:gd name="T44" fmla="*/ 118 w 201"/>
                <a:gd name="T45" fmla="*/ 91 h 250"/>
                <a:gd name="T46" fmla="*/ 119 w 201"/>
                <a:gd name="T47" fmla="*/ 90 h 250"/>
                <a:gd name="T48" fmla="*/ 128 w 201"/>
                <a:gd name="T49" fmla="*/ 81 h 250"/>
                <a:gd name="T50" fmla="*/ 134 w 201"/>
                <a:gd name="T51" fmla="*/ 62 h 250"/>
                <a:gd name="T52" fmla="*/ 128 w 201"/>
                <a:gd name="T53" fmla="*/ 44 h 250"/>
                <a:gd name="T54" fmla="*/ 107 w 201"/>
                <a:gd name="T55" fmla="*/ 31 h 250"/>
                <a:gd name="T56" fmla="*/ 94 w 201"/>
                <a:gd name="T57" fmla="*/ 31 h 250"/>
                <a:gd name="T58" fmla="*/ 73 w 201"/>
                <a:gd name="T59" fmla="*/ 44 h 250"/>
                <a:gd name="T60" fmla="*/ 67 w 201"/>
                <a:gd name="T61" fmla="*/ 62 h 250"/>
                <a:gd name="T62" fmla="*/ 75 w 201"/>
                <a:gd name="T63" fmla="*/ 83 h 250"/>
                <a:gd name="T64" fmla="*/ 79 w 201"/>
                <a:gd name="T65" fmla="*/ 88 h 250"/>
                <a:gd name="T66" fmla="*/ 82 w 201"/>
                <a:gd name="T67" fmla="*/ 109 h 250"/>
                <a:gd name="T68" fmla="*/ 72 w 201"/>
                <a:gd name="T69" fmla="*/ 115 h 250"/>
                <a:gd name="T70" fmla="*/ 61 w 201"/>
                <a:gd name="T71" fmla="*/ 111 h 250"/>
                <a:gd name="T72" fmla="*/ 38 w 201"/>
                <a:gd name="T73" fmla="*/ 62 h 250"/>
                <a:gd name="T74" fmla="*/ 42 w 201"/>
                <a:gd name="T75" fmla="*/ 38 h 250"/>
                <a:gd name="T76" fmla="*/ 76 w 201"/>
                <a:gd name="T77" fmla="*/ 4 h 250"/>
                <a:gd name="T78" fmla="*/ 100 w 201"/>
                <a:gd name="T79" fmla="*/ 0 h 250"/>
                <a:gd name="T80" fmla="*/ 145 w 201"/>
                <a:gd name="T81" fmla="*/ 19 h 250"/>
                <a:gd name="T82" fmla="*/ 164 w 201"/>
                <a:gd name="T83" fmla="*/ 62 h 250"/>
                <a:gd name="T84" fmla="*/ 158 w 201"/>
                <a:gd name="T85" fmla="*/ 87 h 250"/>
                <a:gd name="T86" fmla="*/ 148 w 201"/>
                <a:gd name="T87" fmla="*/ 103 h 250"/>
                <a:gd name="T88" fmla="*/ 140 w 201"/>
                <a:gd name="T89" fmla="*/ 124 h 250"/>
                <a:gd name="T90" fmla="*/ 143 w 201"/>
                <a:gd name="T91" fmla="*/ 127 h 250"/>
                <a:gd name="T92" fmla="*/ 165 w 201"/>
                <a:gd name="T93" fmla="*/ 127 h 250"/>
                <a:gd name="T94" fmla="*/ 191 w 201"/>
                <a:gd name="T95" fmla="*/ 137 h 250"/>
                <a:gd name="T96" fmla="*/ 201 w 201"/>
                <a:gd name="T97" fmla="*/ 163 h 250"/>
                <a:gd name="T98" fmla="*/ 201 w 201"/>
                <a:gd name="T99" fmla="*/ 222 h 250"/>
                <a:gd name="T100" fmla="*/ 186 w 201"/>
                <a:gd name="T101" fmla="*/ 244 h 250"/>
                <a:gd name="T102" fmla="*/ 165 w 201"/>
                <a:gd name="T103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250">
                  <a:moveTo>
                    <a:pt x="36" y="250"/>
                  </a:moveTo>
                  <a:lnTo>
                    <a:pt x="36" y="250"/>
                  </a:lnTo>
                  <a:lnTo>
                    <a:pt x="29" y="250"/>
                  </a:lnTo>
                  <a:lnTo>
                    <a:pt x="23" y="247"/>
                  </a:lnTo>
                  <a:lnTo>
                    <a:pt x="15" y="244"/>
                  </a:lnTo>
                  <a:lnTo>
                    <a:pt x="11" y="240"/>
                  </a:lnTo>
                  <a:lnTo>
                    <a:pt x="6" y="234"/>
                  </a:lnTo>
                  <a:lnTo>
                    <a:pt x="3" y="228"/>
                  </a:lnTo>
                  <a:lnTo>
                    <a:pt x="0" y="222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2" y="155"/>
                  </a:lnTo>
                  <a:lnTo>
                    <a:pt x="5" y="149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14" y="137"/>
                  </a:lnTo>
                  <a:lnTo>
                    <a:pt x="18" y="133"/>
                  </a:lnTo>
                  <a:lnTo>
                    <a:pt x="26" y="128"/>
                  </a:lnTo>
                  <a:lnTo>
                    <a:pt x="35" y="127"/>
                  </a:lnTo>
                  <a:lnTo>
                    <a:pt x="35" y="127"/>
                  </a:lnTo>
                  <a:lnTo>
                    <a:pt x="35" y="127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61" y="128"/>
                  </a:lnTo>
                  <a:lnTo>
                    <a:pt x="66" y="131"/>
                  </a:lnTo>
                  <a:lnTo>
                    <a:pt x="69" y="136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69" y="148"/>
                  </a:lnTo>
                  <a:lnTo>
                    <a:pt x="66" y="152"/>
                  </a:lnTo>
                  <a:lnTo>
                    <a:pt x="61" y="155"/>
                  </a:lnTo>
                  <a:lnTo>
                    <a:pt x="55" y="157"/>
                  </a:lnTo>
                  <a:lnTo>
                    <a:pt x="55" y="157"/>
                  </a:lnTo>
                  <a:lnTo>
                    <a:pt x="55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6" y="157"/>
                  </a:lnTo>
                  <a:lnTo>
                    <a:pt x="33" y="160"/>
                  </a:lnTo>
                  <a:lnTo>
                    <a:pt x="33" y="160"/>
                  </a:lnTo>
                  <a:lnTo>
                    <a:pt x="33" y="160"/>
                  </a:lnTo>
                  <a:lnTo>
                    <a:pt x="30" y="164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30" y="214"/>
                  </a:lnTo>
                  <a:lnTo>
                    <a:pt x="30" y="214"/>
                  </a:lnTo>
                  <a:lnTo>
                    <a:pt x="30" y="216"/>
                  </a:lnTo>
                  <a:lnTo>
                    <a:pt x="32" y="219"/>
                  </a:lnTo>
                  <a:lnTo>
                    <a:pt x="33" y="220"/>
                  </a:lnTo>
                  <a:lnTo>
                    <a:pt x="36" y="220"/>
                  </a:lnTo>
                  <a:lnTo>
                    <a:pt x="36" y="220"/>
                  </a:lnTo>
                  <a:lnTo>
                    <a:pt x="165" y="220"/>
                  </a:lnTo>
                  <a:lnTo>
                    <a:pt x="165" y="220"/>
                  </a:lnTo>
                  <a:lnTo>
                    <a:pt x="168" y="220"/>
                  </a:lnTo>
                  <a:lnTo>
                    <a:pt x="170" y="219"/>
                  </a:lnTo>
                  <a:lnTo>
                    <a:pt x="171" y="216"/>
                  </a:lnTo>
                  <a:lnTo>
                    <a:pt x="171" y="214"/>
                  </a:lnTo>
                  <a:lnTo>
                    <a:pt x="171" y="214"/>
                  </a:lnTo>
                  <a:lnTo>
                    <a:pt x="171" y="163"/>
                  </a:lnTo>
                  <a:lnTo>
                    <a:pt x="171" y="163"/>
                  </a:lnTo>
                  <a:lnTo>
                    <a:pt x="171" y="161"/>
                  </a:lnTo>
                  <a:lnTo>
                    <a:pt x="170" y="160"/>
                  </a:lnTo>
                  <a:lnTo>
                    <a:pt x="168" y="158"/>
                  </a:lnTo>
                  <a:lnTo>
                    <a:pt x="165" y="157"/>
                  </a:lnTo>
                  <a:lnTo>
                    <a:pt x="165" y="157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40" y="157"/>
                  </a:lnTo>
                  <a:lnTo>
                    <a:pt x="134" y="155"/>
                  </a:lnTo>
                  <a:lnTo>
                    <a:pt x="128" y="152"/>
                  </a:lnTo>
                  <a:lnTo>
                    <a:pt x="122" y="149"/>
                  </a:lnTo>
                  <a:lnTo>
                    <a:pt x="122" y="149"/>
                  </a:lnTo>
                  <a:lnTo>
                    <a:pt x="122" y="149"/>
                  </a:lnTo>
                  <a:lnTo>
                    <a:pt x="116" y="143"/>
                  </a:lnTo>
                  <a:lnTo>
                    <a:pt x="113" y="137"/>
                  </a:lnTo>
                  <a:lnTo>
                    <a:pt x="110" y="131"/>
                  </a:lnTo>
                  <a:lnTo>
                    <a:pt x="110" y="124"/>
                  </a:lnTo>
                  <a:lnTo>
                    <a:pt x="110" y="124"/>
                  </a:lnTo>
                  <a:lnTo>
                    <a:pt x="110" y="94"/>
                  </a:lnTo>
                  <a:lnTo>
                    <a:pt x="118" y="91"/>
                  </a:lnTo>
                  <a:lnTo>
                    <a:pt x="118" y="91"/>
                  </a:lnTo>
                  <a:lnTo>
                    <a:pt x="118" y="91"/>
                  </a:lnTo>
                  <a:lnTo>
                    <a:pt x="118" y="91"/>
                  </a:lnTo>
                  <a:lnTo>
                    <a:pt x="118" y="91"/>
                  </a:lnTo>
                  <a:lnTo>
                    <a:pt x="118" y="91"/>
                  </a:lnTo>
                  <a:lnTo>
                    <a:pt x="119" y="90"/>
                  </a:lnTo>
                  <a:lnTo>
                    <a:pt x="119" y="90"/>
                  </a:lnTo>
                  <a:lnTo>
                    <a:pt x="119" y="90"/>
                  </a:lnTo>
                  <a:lnTo>
                    <a:pt x="125" y="84"/>
                  </a:lnTo>
                  <a:lnTo>
                    <a:pt x="125" y="84"/>
                  </a:lnTo>
                  <a:lnTo>
                    <a:pt x="125" y="84"/>
                  </a:lnTo>
                  <a:lnTo>
                    <a:pt x="128" y="81"/>
                  </a:lnTo>
                  <a:lnTo>
                    <a:pt x="131" y="75"/>
                  </a:lnTo>
                  <a:lnTo>
                    <a:pt x="133" y="69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3" y="56"/>
                  </a:lnTo>
                  <a:lnTo>
                    <a:pt x="131" y="50"/>
                  </a:lnTo>
                  <a:lnTo>
                    <a:pt x="128" y="44"/>
                  </a:lnTo>
                  <a:lnTo>
                    <a:pt x="124" y="40"/>
                  </a:lnTo>
                  <a:lnTo>
                    <a:pt x="119" y="35"/>
                  </a:lnTo>
                  <a:lnTo>
                    <a:pt x="113" y="32"/>
                  </a:lnTo>
                  <a:lnTo>
                    <a:pt x="107" y="31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4" y="31"/>
                  </a:lnTo>
                  <a:lnTo>
                    <a:pt x="88" y="32"/>
                  </a:lnTo>
                  <a:lnTo>
                    <a:pt x="82" y="35"/>
                  </a:lnTo>
                  <a:lnTo>
                    <a:pt x="76" y="40"/>
                  </a:lnTo>
                  <a:lnTo>
                    <a:pt x="73" y="44"/>
                  </a:lnTo>
                  <a:lnTo>
                    <a:pt x="70" y="50"/>
                  </a:lnTo>
                  <a:lnTo>
                    <a:pt x="67" y="56"/>
                  </a:lnTo>
                  <a:lnTo>
                    <a:pt x="67" y="62"/>
                  </a:lnTo>
                  <a:lnTo>
                    <a:pt x="67" y="62"/>
                  </a:lnTo>
                  <a:lnTo>
                    <a:pt x="67" y="62"/>
                  </a:lnTo>
                  <a:lnTo>
                    <a:pt x="67" y="71"/>
                  </a:lnTo>
                  <a:lnTo>
                    <a:pt x="70" y="77"/>
                  </a:lnTo>
                  <a:lnTo>
                    <a:pt x="75" y="83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84" y="93"/>
                  </a:lnTo>
                  <a:lnTo>
                    <a:pt x="85" y="99"/>
                  </a:lnTo>
                  <a:lnTo>
                    <a:pt x="85" y="103"/>
                  </a:lnTo>
                  <a:lnTo>
                    <a:pt x="82" y="109"/>
                  </a:lnTo>
                  <a:lnTo>
                    <a:pt x="82" y="109"/>
                  </a:lnTo>
                  <a:lnTo>
                    <a:pt x="82" y="109"/>
                  </a:lnTo>
                  <a:lnTo>
                    <a:pt x="78" y="112"/>
                  </a:lnTo>
                  <a:lnTo>
                    <a:pt x="72" y="115"/>
                  </a:lnTo>
                  <a:lnTo>
                    <a:pt x="66" y="114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51" y="102"/>
                  </a:lnTo>
                  <a:lnTo>
                    <a:pt x="44" y="90"/>
                  </a:lnTo>
                  <a:lnTo>
                    <a:pt x="39" y="77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9" y="50"/>
                  </a:lnTo>
                  <a:lnTo>
                    <a:pt x="42" y="38"/>
                  </a:lnTo>
                  <a:lnTo>
                    <a:pt x="48" y="28"/>
                  </a:lnTo>
                  <a:lnTo>
                    <a:pt x="55" y="19"/>
                  </a:lnTo>
                  <a:lnTo>
                    <a:pt x="66" y="10"/>
                  </a:lnTo>
                  <a:lnTo>
                    <a:pt x="76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3" y="1"/>
                  </a:lnTo>
                  <a:lnTo>
                    <a:pt x="125" y="4"/>
                  </a:lnTo>
                  <a:lnTo>
                    <a:pt x="136" y="10"/>
                  </a:lnTo>
                  <a:lnTo>
                    <a:pt x="145" y="19"/>
                  </a:lnTo>
                  <a:lnTo>
                    <a:pt x="152" y="28"/>
                  </a:lnTo>
                  <a:lnTo>
                    <a:pt x="158" y="38"/>
                  </a:lnTo>
                  <a:lnTo>
                    <a:pt x="162" y="50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2" y="75"/>
                  </a:lnTo>
                  <a:lnTo>
                    <a:pt x="158" y="87"/>
                  </a:lnTo>
                  <a:lnTo>
                    <a:pt x="153" y="96"/>
                  </a:lnTo>
                  <a:lnTo>
                    <a:pt x="148" y="103"/>
                  </a:lnTo>
                  <a:lnTo>
                    <a:pt x="148" y="103"/>
                  </a:lnTo>
                  <a:lnTo>
                    <a:pt x="148" y="103"/>
                  </a:lnTo>
                  <a:lnTo>
                    <a:pt x="140" y="112"/>
                  </a:lnTo>
                  <a:lnTo>
                    <a:pt x="140" y="112"/>
                  </a:lnTo>
                  <a:lnTo>
                    <a:pt x="140" y="124"/>
                  </a:lnTo>
                  <a:lnTo>
                    <a:pt x="140" y="124"/>
                  </a:lnTo>
                  <a:lnTo>
                    <a:pt x="142" y="127"/>
                  </a:lnTo>
                  <a:lnTo>
                    <a:pt x="142" y="127"/>
                  </a:lnTo>
                  <a:lnTo>
                    <a:pt x="142" y="127"/>
                  </a:lnTo>
                  <a:lnTo>
                    <a:pt x="143" y="127"/>
                  </a:lnTo>
                  <a:lnTo>
                    <a:pt x="146" y="127"/>
                  </a:lnTo>
                  <a:lnTo>
                    <a:pt x="146" y="127"/>
                  </a:lnTo>
                  <a:lnTo>
                    <a:pt x="165" y="127"/>
                  </a:lnTo>
                  <a:lnTo>
                    <a:pt x="165" y="127"/>
                  </a:lnTo>
                  <a:lnTo>
                    <a:pt x="173" y="128"/>
                  </a:lnTo>
                  <a:lnTo>
                    <a:pt x="179" y="130"/>
                  </a:lnTo>
                  <a:lnTo>
                    <a:pt x="186" y="133"/>
                  </a:lnTo>
                  <a:lnTo>
                    <a:pt x="191" y="137"/>
                  </a:lnTo>
                  <a:lnTo>
                    <a:pt x="195" y="143"/>
                  </a:lnTo>
                  <a:lnTo>
                    <a:pt x="198" y="149"/>
                  </a:lnTo>
                  <a:lnTo>
                    <a:pt x="201" y="157"/>
                  </a:lnTo>
                  <a:lnTo>
                    <a:pt x="201" y="163"/>
                  </a:lnTo>
                  <a:lnTo>
                    <a:pt x="201" y="163"/>
                  </a:lnTo>
                  <a:lnTo>
                    <a:pt x="201" y="214"/>
                  </a:lnTo>
                  <a:lnTo>
                    <a:pt x="201" y="214"/>
                  </a:lnTo>
                  <a:lnTo>
                    <a:pt x="201" y="222"/>
                  </a:lnTo>
                  <a:lnTo>
                    <a:pt x="198" y="228"/>
                  </a:lnTo>
                  <a:lnTo>
                    <a:pt x="195" y="234"/>
                  </a:lnTo>
                  <a:lnTo>
                    <a:pt x="191" y="240"/>
                  </a:lnTo>
                  <a:lnTo>
                    <a:pt x="186" y="244"/>
                  </a:lnTo>
                  <a:lnTo>
                    <a:pt x="179" y="247"/>
                  </a:lnTo>
                  <a:lnTo>
                    <a:pt x="173" y="250"/>
                  </a:lnTo>
                  <a:lnTo>
                    <a:pt x="165" y="250"/>
                  </a:lnTo>
                  <a:lnTo>
                    <a:pt x="165" y="250"/>
                  </a:lnTo>
                  <a:lnTo>
                    <a:pt x="36" y="250"/>
                  </a:lnTo>
                  <a:lnTo>
                    <a:pt x="36" y="250"/>
                  </a:lnTo>
                  <a:close/>
                </a:path>
              </a:pathLst>
            </a:custGeom>
            <a:solidFill>
              <a:srgbClr val="0065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80" name="Freeform 12"/>
            <p:cNvSpPr>
              <a:spLocks noEditPoints="1"/>
            </p:cNvSpPr>
            <p:nvPr/>
          </p:nvSpPr>
          <p:spPr bwMode="auto">
            <a:xfrm>
              <a:off x="3492782" y="3121010"/>
              <a:ext cx="190146" cy="144195"/>
            </a:xfrm>
            <a:custGeom>
              <a:avLst/>
              <a:gdLst>
                <a:gd name="T0" fmla="*/ 0 w 236"/>
                <a:gd name="T1" fmla="*/ 119 h 237"/>
                <a:gd name="T2" fmla="*/ 3 w 236"/>
                <a:gd name="T3" fmla="*/ 95 h 237"/>
                <a:gd name="T4" fmla="*/ 9 w 236"/>
                <a:gd name="T5" fmla="*/ 73 h 237"/>
                <a:gd name="T6" fmla="*/ 21 w 236"/>
                <a:gd name="T7" fmla="*/ 52 h 237"/>
                <a:gd name="T8" fmla="*/ 34 w 236"/>
                <a:gd name="T9" fmla="*/ 36 h 237"/>
                <a:gd name="T10" fmla="*/ 52 w 236"/>
                <a:gd name="T11" fmla="*/ 21 h 237"/>
                <a:gd name="T12" fmla="*/ 73 w 236"/>
                <a:gd name="T13" fmla="*/ 11 h 237"/>
                <a:gd name="T14" fmla="*/ 95 w 236"/>
                <a:gd name="T15" fmla="*/ 3 h 237"/>
                <a:gd name="T16" fmla="*/ 119 w 236"/>
                <a:gd name="T17" fmla="*/ 0 h 237"/>
                <a:gd name="T18" fmla="*/ 119 w 236"/>
                <a:gd name="T19" fmla="*/ 0 h 237"/>
                <a:gd name="T20" fmla="*/ 143 w 236"/>
                <a:gd name="T21" fmla="*/ 3 h 237"/>
                <a:gd name="T22" fmla="*/ 165 w 236"/>
                <a:gd name="T23" fmla="*/ 11 h 237"/>
                <a:gd name="T24" fmla="*/ 184 w 236"/>
                <a:gd name="T25" fmla="*/ 21 h 237"/>
                <a:gd name="T26" fmla="*/ 202 w 236"/>
                <a:gd name="T27" fmla="*/ 36 h 237"/>
                <a:gd name="T28" fmla="*/ 217 w 236"/>
                <a:gd name="T29" fmla="*/ 52 h 237"/>
                <a:gd name="T30" fmla="*/ 227 w 236"/>
                <a:gd name="T31" fmla="*/ 73 h 237"/>
                <a:gd name="T32" fmla="*/ 235 w 236"/>
                <a:gd name="T33" fmla="*/ 95 h 237"/>
                <a:gd name="T34" fmla="*/ 236 w 236"/>
                <a:gd name="T35" fmla="*/ 119 h 237"/>
                <a:gd name="T36" fmla="*/ 236 w 236"/>
                <a:gd name="T37" fmla="*/ 119 h 237"/>
                <a:gd name="T38" fmla="*/ 235 w 236"/>
                <a:gd name="T39" fmla="*/ 143 h 237"/>
                <a:gd name="T40" fmla="*/ 227 w 236"/>
                <a:gd name="T41" fmla="*/ 165 h 237"/>
                <a:gd name="T42" fmla="*/ 217 w 236"/>
                <a:gd name="T43" fmla="*/ 186 h 237"/>
                <a:gd name="T44" fmla="*/ 202 w 236"/>
                <a:gd name="T45" fmla="*/ 202 h 237"/>
                <a:gd name="T46" fmla="*/ 184 w 236"/>
                <a:gd name="T47" fmla="*/ 217 h 237"/>
                <a:gd name="T48" fmla="*/ 165 w 236"/>
                <a:gd name="T49" fmla="*/ 227 h 237"/>
                <a:gd name="T50" fmla="*/ 143 w 236"/>
                <a:gd name="T51" fmla="*/ 234 h 237"/>
                <a:gd name="T52" fmla="*/ 119 w 236"/>
                <a:gd name="T53" fmla="*/ 237 h 237"/>
                <a:gd name="T54" fmla="*/ 119 w 236"/>
                <a:gd name="T55" fmla="*/ 237 h 237"/>
                <a:gd name="T56" fmla="*/ 95 w 236"/>
                <a:gd name="T57" fmla="*/ 234 h 237"/>
                <a:gd name="T58" fmla="*/ 73 w 236"/>
                <a:gd name="T59" fmla="*/ 227 h 237"/>
                <a:gd name="T60" fmla="*/ 52 w 236"/>
                <a:gd name="T61" fmla="*/ 217 h 237"/>
                <a:gd name="T62" fmla="*/ 34 w 236"/>
                <a:gd name="T63" fmla="*/ 202 h 237"/>
                <a:gd name="T64" fmla="*/ 21 w 236"/>
                <a:gd name="T65" fmla="*/ 186 h 237"/>
                <a:gd name="T66" fmla="*/ 9 w 236"/>
                <a:gd name="T67" fmla="*/ 165 h 237"/>
                <a:gd name="T68" fmla="*/ 3 w 236"/>
                <a:gd name="T69" fmla="*/ 143 h 237"/>
                <a:gd name="T70" fmla="*/ 0 w 236"/>
                <a:gd name="T71" fmla="*/ 119 h 237"/>
                <a:gd name="T72" fmla="*/ 30 w 236"/>
                <a:gd name="T73" fmla="*/ 119 h 237"/>
                <a:gd name="T74" fmla="*/ 30 w 236"/>
                <a:gd name="T75" fmla="*/ 128 h 237"/>
                <a:gd name="T76" fmla="*/ 37 w 236"/>
                <a:gd name="T77" fmla="*/ 153 h 237"/>
                <a:gd name="T78" fmla="*/ 56 w 236"/>
                <a:gd name="T79" fmla="*/ 181 h 237"/>
                <a:gd name="T80" fmla="*/ 85 w 236"/>
                <a:gd name="T81" fmla="*/ 200 h 237"/>
                <a:gd name="T82" fmla="*/ 110 w 236"/>
                <a:gd name="T83" fmla="*/ 206 h 237"/>
                <a:gd name="T84" fmla="*/ 119 w 236"/>
                <a:gd name="T85" fmla="*/ 208 h 237"/>
                <a:gd name="T86" fmla="*/ 128 w 236"/>
                <a:gd name="T87" fmla="*/ 206 h 237"/>
                <a:gd name="T88" fmla="*/ 153 w 236"/>
                <a:gd name="T89" fmla="*/ 200 h 237"/>
                <a:gd name="T90" fmla="*/ 181 w 236"/>
                <a:gd name="T91" fmla="*/ 181 h 237"/>
                <a:gd name="T92" fmla="*/ 200 w 236"/>
                <a:gd name="T93" fmla="*/ 153 h 237"/>
                <a:gd name="T94" fmla="*/ 206 w 236"/>
                <a:gd name="T95" fmla="*/ 128 h 237"/>
                <a:gd name="T96" fmla="*/ 206 w 236"/>
                <a:gd name="T97" fmla="*/ 119 h 237"/>
                <a:gd name="T98" fmla="*/ 206 w 236"/>
                <a:gd name="T99" fmla="*/ 110 h 237"/>
                <a:gd name="T100" fmla="*/ 200 w 236"/>
                <a:gd name="T101" fmla="*/ 85 h 237"/>
                <a:gd name="T102" fmla="*/ 181 w 236"/>
                <a:gd name="T103" fmla="*/ 57 h 237"/>
                <a:gd name="T104" fmla="*/ 153 w 236"/>
                <a:gd name="T105" fmla="*/ 37 h 237"/>
                <a:gd name="T106" fmla="*/ 128 w 236"/>
                <a:gd name="T107" fmla="*/ 31 h 237"/>
                <a:gd name="T108" fmla="*/ 119 w 236"/>
                <a:gd name="T109" fmla="*/ 30 h 237"/>
                <a:gd name="T110" fmla="*/ 110 w 236"/>
                <a:gd name="T111" fmla="*/ 31 h 237"/>
                <a:gd name="T112" fmla="*/ 85 w 236"/>
                <a:gd name="T113" fmla="*/ 37 h 237"/>
                <a:gd name="T114" fmla="*/ 56 w 236"/>
                <a:gd name="T115" fmla="*/ 57 h 237"/>
                <a:gd name="T116" fmla="*/ 37 w 236"/>
                <a:gd name="T117" fmla="*/ 85 h 237"/>
                <a:gd name="T118" fmla="*/ 30 w 236"/>
                <a:gd name="T119" fmla="*/ 110 h 237"/>
                <a:gd name="T120" fmla="*/ 30 w 236"/>
                <a:gd name="T121" fmla="*/ 11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7">
                  <a:moveTo>
                    <a:pt x="0" y="119"/>
                  </a:moveTo>
                  <a:lnTo>
                    <a:pt x="0" y="119"/>
                  </a:lnTo>
                  <a:lnTo>
                    <a:pt x="1" y="107"/>
                  </a:lnTo>
                  <a:lnTo>
                    <a:pt x="3" y="95"/>
                  </a:lnTo>
                  <a:lnTo>
                    <a:pt x="6" y="83"/>
                  </a:lnTo>
                  <a:lnTo>
                    <a:pt x="9" y="73"/>
                  </a:lnTo>
                  <a:lnTo>
                    <a:pt x="15" y="63"/>
                  </a:lnTo>
                  <a:lnTo>
                    <a:pt x="21" y="52"/>
                  </a:lnTo>
                  <a:lnTo>
                    <a:pt x="27" y="43"/>
                  </a:lnTo>
                  <a:lnTo>
                    <a:pt x="34" y="36"/>
                  </a:lnTo>
                  <a:lnTo>
                    <a:pt x="43" y="28"/>
                  </a:lnTo>
                  <a:lnTo>
                    <a:pt x="52" y="21"/>
                  </a:lnTo>
                  <a:lnTo>
                    <a:pt x="62" y="15"/>
                  </a:lnTo>
                  <a:lnTo>
                    <a:pt x="73" y="11"/>
                  </a:lnTo>
                  <a:lnTo>
                    <a:pt x="83" y="6"/>
                  </a:lnTo>
                  <a:lnTo>
                    <a:pt x="95" y="3"/>
                  </a:lnTo>
                  <a:lnTo>
                    <a:pt x="107" y="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31" y="2"/>
                  </a:lnTo>
                  <a:lnTo>
                    <a:pt x="143" y="3"/>
                  </a:lnTo>
                  <a:lnTo>
                    <a:pt x="153" y="6"/>
                  </a:lnTo>
                  <a:lnTo>
                    <a:pt x="165" y="11"/>
                  </a:lnTo>
                  <a:lnTo>
                    <a:pt x="175" y="15"/>
                  </a:lnTo>
                  <a:lnTo>
                    <a:pt x="184" y="21"/>
                  </a:lnTo>
                  <a:lnTo>
                    <a:pt x="193" y="28"/>
                  </a:lnTo>
                  <a:lnTo>
                    <a:pt x="202" y="36"/>
                  </a:lnTo>
                  <a:lnTo>
                    <a:pt x="209" y="43"/>
                  </a:lnTo>
                  <a:lnTo>
                    <a:pt x="217" y="52"/>
                  </a:lnTo>
                  <a:lnTo>
                    <a:pt x="223" y="63"/>
                  </a:lnTo>
                  <a:lnTo>
                    <a:pt x="227" y="73"/>
                  </a:lnTo>
                  <a:lnTo>
                    <a:pt x="232" y="83"/>
                  </a:lnTo>
                  <a:lnTo>
                    <a:pt x="235" y="95"/>
                  </a:lnTo>
                  <a:lnTo>
                    <a:pt x="236" y="107"/>
                  </a:lnTo>
                  <a:lnTo>
                    <a:pt x="236" y="119"/>
                  </a:lnTo>
                  <a:lnTo>
                    <a:pt x="236" y="119"/>
                  </a:lnTo>
                  <a:lnTo>
                    <a:pt x="236" y="119"/>
                  </a:lnTo>
                  <a:lnTo>
                    <a:pt x="236" y="131"/>
                  </a:lnTo>
                  <a:lnTo>
                    <a:pt x="235" y="143"/>
                  </a:lnTo>
                  <a:lnTo>
                    <a:pt x="232" y="154"/>
                  </a:lnTo>
                  <a:lnTo>
                    <a:pt x="227" y="165"/>
                  </a:lnTo>
                  <a:lnTo>
                    <a:pt x="223" y="175"/>
                  </a:lnTo>
                  <a:lnTo>
                    <a:pt x="217" y="186"/>
                  </a:lnTo>
                  <a:lnTo>
                    <a:pt x="209" y="194"/>
                  </a:lnTo>
                  <a:lnTo>
                    <a:pt x="202" y="202"/>
                  </a:lnTo>
                  <a:lnTo>
                    <a:pt x="193" y="209"/>
                  </a:lnTo>
                  <a:lnTo>
                    <a:pt x="184" y="217"/>
                  </a:lnTo>
                  <a:lnTo>
                    <a:pt x="175" y="223"/>
                  </a:lnTo>
                  <a:lnTo>
                    <a:pt x="165" y="227"/>
                  </a:lnTo>
                  <a:lnTo>
                    <a:pt x="153" y="232"/>
                  </a:lnTo>
                  <a:lnTo>
                    <a:pt x="143" y="234"/>
                  </a:lnTo>
                  <a:lnTo>
                    <a:pt x="131" y="236"/>
                  </a:lnTo>
                  <a:lnTo>
                    <a:pt x="119" y="237"/>
                  </a:lnTo>
                  <a:lnTo>
                    <a:pt x="119" y="237"/>
                  </a:lnTo>
                  <a:lnTo>
                    <a:pt x="119" y="237"/>
                  </a:lnTo>
                  <a:lnTo>
                    <a:pt x="107" y="236"/>
                  </a:lnTo>
                  <a:lnTo>
                    <a:pt x="95" y="234"/>
                  </a:lnTo>
                  <a:lnTo>
                    <a:pt x="83" y="232"/>
                  </a:lnTo>
                  <a:lnTo>
                    <a:pt x="73" y="227"/>
                  </a:lnTo>
                  <a:lnTo>
                    <a:pt x="62" y="223"/>
                  </a:lnTo>
                  <a:lnTo>
                    <a:pt x="52" y="217"/>
                  </a:lnTo>
                  <a:lnTo>
                    <a:pt x="43" y="209"/>
                  </a:lnTo>
                  <a:lnTo>
                    <a:pt x="34" y="202"/>
                  </a:lnTo>
                  <a:lnTo>
                    <a:pt x="27" y="194"/>
                  </a:lnTo>
                  <a:lnTo>
                    <a:pt x="21" y="186"/>
                  </a:lnTo>
                  <a:lnTo>
                    <a:pt x="15" y="175"/>
                  </a:lnTo>
                  <a:lnTo>
                    <a:pt x="9" y="165"/>
                  </a:lnTo>
                  <a:lnTo>
                    <a:pt x="6" y="154"/>
                  </a:lnTo>
                  <a:lnTo>
                    <a:pt x="3" y="143"/>
                  </a:lnTo>
                  <a:lnTo>
                    <a:pt x="1" y="131"/>
                  </a:lnTo>
                  <a:lnTo>
                    <a:pt x="0" y="119"/>
                  </a:lnTo>
                  <a:lnTo>
                    <a:pt x="0" y="119"/>
                  </a:lnTo>
                  <a:close/>
                  <a:moveTo>
                    <a:pt x="30" y="119"/>
                  </a:moveTo>
                  <a:lnTo>
                    <a:pt x="30" y="119"/>
                  </a:lnTo>
                  <a:lnTo>
                    <a:pt x="30" y="128"/>
                  </a:lnTo>
                  <a:lnTo>
                    <a:pt x="31" y="137"/>
                  </a:lnTo>
                  <a:lnTo>
                    <a:pt x="37" y="153"/>
                  </a:lnTo>
                  <a:lnTo>
                    <a:pt x="44" y="168"/>
                  </a:lnTo>
                  <a:lnTo>
                    <a:pt x="56" y="181"/>
                  </a:lnTo>
                  <a:lnTo>
                    <a:pt x="68" y="191"/>
                  </a:lnTo>
                  <a:lnTo>
                    <a:pt x="85" y="200"/>
                  </a:lnTo>
                  <a:lnTo>
                    <a:pt x="101" y="205"/>
                  </a:lnTo>
                  <a:lnTo>
                    <a:pt x="110" y="206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28" y="206"/>
                  </a:lnTo>
                  <a:lnTo>
                    <a:pt x="137" y="205"/>
                  </a:lnTo>
                  <a:lnTo>
                    <a:pt x="153" y="200"/>
                  </a:lnTo>
                  <a:lnTo>
                    <a:pt x="168" y="191"/>
                  </a:lnTo>
                  <a:lnTo>
                    <a:pt x="181" y="181"/>
                  </a:lnTo>
                  <a:lnTo>
                    <a:pt x="192" y="168"/>
                  </a:lnTo>
                  <a:lnTo>
                    <a:pt x="200" y="153"/>
                  </a:lnTo>
                  <a:lnTo>
                    <a:pt x="205" y="137"/>
                  </a:lnTo>
                  <a:lnTo>
                    <a:pt x="206" y="128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6" y="110"/>
                  </a:lnTo>
                  <a:lnTo>
                    <a:pt x="205" y="101"/>
                  </a:lnTo>
                  <a:lnTo>
                    <a:pt x="200" y="85"/>
                  </a:lnTo>
                  <a:lnTo>
                    <a:pt x="192" y="70"/>
                  </a:lnTo>
                  <a:lnTo>
                    <a:pt x="181" y="57"/>
                  </a:lnTo>
                  <a:lnTo>
                    <a:pt x="168" y="46"/>
                  </a:lnTo>
                  <a:lnTo>
                    <a:pt x="153" y="37"/>
                  </a:lnTo>
                  <a:lnTo>
                    <a:pt x="137" y="33"/>
                  </a:lnTo>
                  <a:lnTo>
                    <a:pt x="128" y="31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0" y="31"/>
                  </a:lnTo>
                  <a:lnTo>
                    <a:pt x="101" y="33"/>
                  </a:lnTo>
                  <a:lnTo>
                    <a:pt x="85" y="37"/>
                  </a:lnTo>
                  <a:lnTo>
                    <a:pt x="68" y="46"/>
                  </a:lnTo>
                  <a:lnTo>
                    <a:pt x="56" y="57"/>
                  </a:lnTo>
                  <a:lnTo>
                    <a:pt x="44" y="70"/>
                  </a:lnTo>
                  <a:lnTo>
                    <a:pt x="37" y="85"/>
                  </a:lnTo>
                  <a:lnTo>
                    <a:pt x="31" y="101"/>
                  </a:lnTo>
                  <a:lnTo>
                    <a:pt x="30" y="110"/>
                  </a:lnTo>
                  <a:lnTo>
                    <a:pt x="30" y="119"/>
                  </a:lnTo>
                  <a:lnTo>
                    <a:pt x="30" y="119"/>
                  </a:lnTo>
                  <a:close/>
                </a:path>
              </a:pathLst>
            </a:custGeom>
            <a:solidFill>
              <a:srgbClr val="77D1F1"/>
            </a:solidFill>
            <a:ln w="9525">
              <a:solidFill>
                <a:srgbClr val="00509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81" name="Freeform 13"/>
            <p:cNvSpPr>
              <a:spLocks/>
            </p:cNvSpPr>
            <p:nvPr/>
          </p:nvSpPr>
          <p:spPr bwMode="auto">
            <a:xfrm>
              <a:off x="3684811" y="3117493"/>
              <a:ext cx="79070" cy="42203"/>
            </a:xfrm>
            <a:custGeom>
              <a:avLst/>
              <a:gdLst>
                <a:gd name="T0" fmla="*/ 2 w 98"/>
                <a:gd name="T1" fmla="*/ 64 h 72"/>
                <a:gd name="T2" fmla="*/ 2 w 98"/>
                <a:gd name="T3" fmla="*/ 64 h 72"/>
                <a:gd name="T4" fmla="*/ 0 w 98"/>
                <a:gd name="T5" fmla="*/ 58 h 72"/>
                <a:gd name="T6" fmla="*/ 0 w 98"/>
                <a:gd name="T7" fmla="*/ 52 h 72"/>
                <a:gd name="T8" fmla="*/ 2 w 98"/>
                <a:gd name="T9" fmla="*/ 48 h 72"/>
                <a:gd name="T10" fmla="*/ 6 w 98"/>
                <a:gd name="T11" fmla="*/ 43 h 72"/>
                <a:gd name="T12" fmla="*/ 6 w 98"/>
                <a:gd name="T13" fmla="*/ 43 h 72"/>
                <a:gd name="T14" fmla="*/ 76 w 98"/>
                <a:gd name="T15" fmla="*/ 2 h 72"/>
                <a:gd name="T16" fmla="*/ 76 w 98"/>
                <a:gd name="T17" fmla="*/ 2 h 72"/>
                <a:gd name="T18" fmla="*/ 82 w 98"/>
                <a:gd name="T19" fmla="*/ 0 h 72"/>
                <a:gd name="T20" fmla="*/ 88 w 98"/>
                <a:gd name="T21" fmla="*/ 0 h 72"/>
                <a:gd name="T22" fmla="*/ 92 w 98"/>
                <a:gd name="T23" fmla="*/ 3 h 72"/>
                <a:gd name="T24" fmla="*/ 97 w 98"/>
                <a:gd name="T25" fmla="*/ 8 h 72"/>
                <a:gd name="T26" fmla="*/ 97 w 98"/>
                <a:gd name="T27" fmla="*/ 8 h 72"/>
                <a:gd name="T28" fmla="*/ 97 w 98"/>
                <a:gd name="T29" fmla="*/ 8 h 72"/>
                <a:gd name="T30" fmla="*/ 98 w 98"/>
                <a:gd name="T31" fmla="*/ 14 h 72"/>
                <a:gd name="T32" fmla="*/ 98 w 98"/>
                <a:gd name="T33" fmla="*/ 20 h 72"/>
                <a:gd name="T34" fmla="*/ 95 w 98"/>
                <a:gd name="T35" fmla="*/ 24 h 72"/>
                <a:gd name="T36" fmla="*/ 91 w 98"/>
                <a:gd name="T37" fmla="*/ 29 h 72"/>
                <a:gd name="T38" fmla="*/ 91 w 98"/>
                <a:gd name="T39" fmla="*/ 29 h 72"/>
                <a:gd name="T40" fmla="*/ 22 w 98"/>
                <a:gd name="T41" fmla="*/ 69 h 72"/>
                <a:gd name="T42" fmla="*/ 22 w 98"/>
                <a:gd name="T43" fmla="*/ 69 h 72"/>
                <a:gd name="T44" fmla="*/ 18 w 98"/>
                <a:gd name="T45" fmla="*/ 70 h 72"/>
                <a:gd name="T46" fmla="*/ 13 w 98"/>
                <a:gd name="T47" fmla="*/ 72 h 72"/>
                <a:gd name="T48" fmla="*/ 13 w 98"/>
                <a:gd name="T49" fmla="*/ 72 h 72"/>
                <a:gd name="T50" fmla="*/ 13 w 98"/>
                <a:gd name="T51" fmla="*/ 72 h 72"/>
                <a:gd name="T52" fmla="*/ 10 w 98"/>
                <a:gd name="T53" fmla="*/ 70 h 72"/>
                <a:gd name="T54" fmla="*/ 7 w 98"/>
                <a:gd name="T55" fmla="*/ 69 h 72"/>
                <a:gd name="T56" fmla="*/ 5 w 98"/>
                <a:gd name="T57" fmla="*/ 67 h 72"/>
                <a:gd name="T58" fmla="*/ 2 w 98"/>
                <a:gd name="T59" fmla="*/ 64 h 72"/>
                <a:gd name="T60" fmla="*/ 2 w 98"/>
                <a:gd name="T6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" h="72">
                  <a:moveTo>
                    <a:pt x="2" y="64"/>
                  </a:move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82" y="0"/>
                  </a:lnTo>
                  <a:lnTo>
                    <a:pt x="88" y="0"/>
                  </a:lnTo>
                  <a:lnTo>
                    <a:pt x="92" y="3"/>
                  </a:lnTo>
                  <a:lnTo>
                    <a:pt x="97" y="8"/>
                  </a:lnTo>
                  <a:lnTo>
                    <a:pt x="97" y="8"/>
                  </a:lnTo>
                  <a:lnTo>
                    <a:pt x="97" y="8"/>
                  </a:lnTo>
                  <a:lnTo>
                    <a:pt x="98" y="14"/>
                  </a:lnTo>
                  <a:lnTo>
                    <a:pt x="98" y="20"/>
                  </a:lnTo>
                  <a:lnTo>
                    <a:pt x="95" y="24"/>
                  </a:lnTo>
                  <a:lnTo>
                    <a:pt x="91" y="29"/>
                  </a:lnTo>
                  <a:lnTo>
                    <a:pt x="91" y="29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18" y="70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0" y="70"/>
                  </a:lnTo>
                  <a:lnTo>
                    <a:pt x="7" y="69"/>
                  </a:lnTo>
                  <a:lnTo>
                    <a:pt x="5" y="67"/>
                  </a:lnTo>
                  <a:lnTo>
                    <a:pt x="2" y="64"/>
                  </a:lnTo>
                  <a:lnTo>
                    <a:pt x="2" y="64"/>
                  </a:lnTo>
                  <a:close/>
                </a:path>
              </a:pathLst>
            </a:custGeom>
            <a:solidFill>
              <a:srgbClr val="77D1F1"/>
            </a:solidFill>
            <a:ln w="9525">
              <a:solidFill>
                <a:srgbClr val="00509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82" name="Freeform 14"/>
            <p:cNvSpPr>
              <a:spLocks/>
            </p:cNvSpPr>
            <p:nvPr/>
          </p:nvSpPr>
          <p:spPr bwMode="auto">
            <a:xfrm>
              <a:off x="3400534" y="3230035"/>
              <a:ext cx="92248" cy="47478"/>
            </a:xfrm>
            <a:custGeom>
              <a:avLst/>
              <a:gdLst>
                <a:gd name="T0" fmla="*/ 3 w 116"/>
                <a:gd name="T1" fmla="*/ 72 h 80"/>
                <a:gd name="T2" fmla="*/ 3 w 116"/>
                <a:gd name="T3" fmla="*/ 72 h 80"/>
                <a:gd name="T4" fmla="*/ 0 w 116"/>
                <a:gd name="T5" fmla="*/ 66 h 80"/>
                <a:gd name="T6" fmla="*/ 2 w 116"/>
                <a:gd name="T7" fmla="*/ 60 h 80"/>
                <a:gd name="T8" fmla="*/ 3 w 116"/>
                <a:gd name="T9" fmla="*/ 56 h 80"/>
                <a:gd name="T10" fmla="*/ 7 w 116"/>
                <a:gd name="T11" fmla="*/ 52 h 80"/>
                <a:gd name="T12" fmla="*/ 7 w 116"/>
                <a:gd name="T13" fmla="*/ 52 h 80"/>
                <a:gd name="T14" fmla="*/ 94 w 116"/>
                <a:gd name="T15" fmla="*/ 1 h 80"/>
                <a:gd name="T16" fmla="*/ 94 w 116"/>
                <a:gd name="T17" fmla="*/ 1 h 80"/>
                <a:gd name="T18" fmla="*/ 100 w 116"/>
                <a:gd name="T19" fmla="*/ 0 h 80"/>
                <a:gd name="T20" fmla="*/ 106 w 116"/>
                <a:gd name="T21" fmla="*/ 0 h 80"/>
                <a:gd name="T22" fmla="*/ 110 w 116"/>
                <a:gd name="T23" fmla="*/ 1 h 80"/>
                <a:gd name="T24" fmla="*/ 114 w 116"/>
                <a:gd name="T25" fmla="*/ 6 h 80"/>
                <a:gd name="T26" fmla="*/ 114 w 116"/>
                <a:gd name="T27" fmla="*/ 6 h 80"/>
                <a:gd name="T28" fmla="*/ 114 w 116"/>
                <a:gd name="T29" fmla="*/ 6 h 80"/>
                <a:gd name="T30" fmla="*/ 116 w 116"/>
                <a:gd name="T31" fmla="*/ 11 h 80"/>
                <a:gd name="T32" fmla="*/ 116 w 116"/>
                <a:gd name="T33" fmla="*/ 17 h 80"/>
                <a:gd name="T34" fmla="*/ 114 w 116"/>
                <a:gd name="T35" fmla="*/ 22 h 80"/>
                <a:gd name="T36" fmla="*/ 110 w 116"/>
                <a:gd name="T37" fmla="*/ 26 h 80"/>
                <a:gd name="T38" fmla="*/ 110 w 116"/>
                <a:gd name="T39" fmla="*/ 26 h 80"/>
                <a:gd name="T40" fmla="*/ 22 w 116"/>
                <a:gd name="T41" fmla="*/ 77 h 80"/>
                <a:gd name="T42" fmla="*/ 22 w 116"/>
                <a:gd name="T43" fmla="*/ 77 h 80"/>
                <a:gd name="T44" fmla="*/ 19 w 116"/>
                <a:gd name="T45" fmla="*/ 80 h 80"/>
                <a:gd name="T46" fmla="*/ 15 w 116"/>
                <a:gd name="T47" fmla="*/ 80 h 80"/>
                <a:gd name="T48" fmla="*/ 15 w 116"/>
                <a:gd name="T49" fmla="*/ 80 h 80"/>
                <a:gd name="T50" fmla="*/ 15 w 116"/>
                <a:gd name="T51" fmla="*/ 80 h 80"/>
                <a:gd name="T52" fmla="*/ 12 w 116"/>
                <a:gd name="T53" fmla="*/ 80 h 80"/>
                <a:gd name="T54" fmla="*/ 7 w 116"/>
                <a:gd name="T55" fmla="*/ 78 h 80"/>
                <a:gd name="T56" fmla="*/ 5 w 116"/>
                <a:gd name="T57" fmla="*/ 75 h 80"/>
                <a:gd name="T58" fmla="*/ 3 w 116"/>
                <a:gd name="T59" fmla="*/ 72 h 80"/>
                <a:gd name="T60" fmla="*/ 3 w 116"/>
                <a:gd name="T61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6" h="80">
                  <a:moveTo>
                    <a:pt x="3" y="72"/>
                  </a:moveTo>
                  <a:lnTo>
                    <a:pt x="3" y="72"/>
                  </a:lnTo>
                  <a:lnTo>
                    <a:pt x="0" y="66"/>
                  </a:lnTo>
                  <a:lnTo>
                    <a:pt x="2" y="60"/>
                  </a:lnTo>
                  <a:lnTo>
                    <a:pt x="3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94" y="1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6" y="0"/>
                  </a:lnTo>
                  <a:lnTo>
                    <a:pt x="110" y="1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16" y="11"/>
                  </a:lnTo>
                  <a:lnTo>
                    <a:pt x="116" y="17"/>
                  </a:lnTo>
                  <a:lnTo>
                    <a:pt x="114" y="22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22" y="77"/>
                  </a:lnTo>
                  <a:lnTo>
                    <a:pt x="22" y="77"/>
                  </a:lnTo>
                  <a:lnTo>
                    <a:pt x="19" y="80"/>
                  </a:lnTo>
                  <a:lnTo>
                    <a:pt x="15" y="80"/>
                  </a:lnTo>
                  <a:lnTo>
                    <a:pt x="15" y="80"/>
                  </a:lnTo>
                  <a:lnTo>
                    <a:pt x="15" y="80"/>
                  </a:lnTo>
                  <a:lnTo>
                    <a:pt x="12" y="80"/>
                  </a:lnTo>
                  <a:lnTo>
                    <a:pt x="7" y="78"/>
                  </a:lnTo>
                  <a:lnTo>
                    <a:pt x="5" y="75"/>
                  </a:lnTo>
                  <a:lnTo>
                    <a:pt x="3" y="72"/>
                  </a:lnTo>
                  <a:lnTo>
                    <a:pt x="3" y="72"/>
                  </a:lnTo>
                  <a:close/>
                </a:path>
              </a:pathLst>
            </a:custGeom>
            <a:solidFill>
              <a:srgbClr val="77D1F1"/>
            </a:solidFill>
            <a:ln w="9525">
              <a:solidFill>
                <a:srgbClr val="00509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3408065" y="3115734"/>
              <a:ext cx="82836" cy="43962"/>
            </a:xfrm>
            <a:custGeom>
              <a:avLst/>
              <a:gdLst>
                <a:gd name="T0" fmla="*/ 79 w 101"/>
                <a:gd name="T1" fmla="*/ 70 h 73"/>
                <a:gd name="T2" fmla="*/ 6 w 101"/>
                <a:gd name="T3" fmla="*/ 27 h 73"/>
                <a:gd name="T4" fmla="*/ 6 w 101"/>
                <a:gd name="T5" fmla="*/ 27 h 73"/>
                <a:gd name="T6" fmla="*/ 1 w 101"/>
                <a:gd name="T7" fmla="*/ 24 h 73"/>
                <a:gd name="T8" fmla="*/ 0 w 101"/>
                <a:gd name="T9" fmla="*/ 18 h 73"/>
                <a:gd name="T10" fmla="*/ 0 w 101"/>
                <a:gd name="T11" fmla="*/ 12 h 73"/>
                <a:gd name="T12" fmla="*/ 1 w 101"/>
                <a:gd name="T13" fmla="*/ 8 h 73"/>
                <a:gd name="T14" fmla="*/ 1 w 101"/>
                <a:gd name="T15" fmla="*/ 8 h 73"/>
                <a:gd name="T16" fmla="*/ 1 w 101"/>
                <a:gd name="T17" fmla="*/ 8 h 73"/>
                <a:gd name="T18" fmla="*/ 6 w 101"/>
                <a:gd name="T19" fmla="*/ 3 h 73"/>
                <a:gd name="T20" fmla="*/ 10 w 101"/>
                <a:gd name="T21" fmla="*/ 0 h 73"/>
                <a:gd name="T22" fmla="*/ 16 w 101"/>
                <a:gd name="T23" fmla="*/ 0 h 73"/>
                <a:gd name="T24" fmla="*/ 22 w 101"/>
                <a:gd name="T25" fmla="*/ 2 h 73"/>
                <a:gd name="T26" fmla="*/ 22 w 101"/>
                <a:gd name="T27" fmla="*/ 2 h 73"/>
                <a:gd name="T28" fmla="*/ 94 w 101"/>
                <a:gd name="T29" fmla="*/ 45 h 73"/>
                <a:gd name="T30" fmla="*/ 94 w 101"/>
                <a:gd name="T31" fmla="*/ 45 h 73"/>
                <a:gd name="T32" fmla="*/ 98 w 101"/>
                <a:gd name="T33" fmla="*/ 49 h 73"/>
                <a:gd name="T34" fmla="*/ 101 w 101"/>
                <a:gd name="T35" fmla="*/ 54 h 73"/>
                <a:gd name="T36" fmla="*/ 101 w 101"/>
                <a:gd name="T37" fmla="*/ 60 h 73"/>
                <a:gd name="T38" fmla="*/ 99 w 101"/>
                <a:gd name="T39" fmla="*/ 66 h 73"/>
                <a:gd name="T40" fmla="*/ 99 w 101"/>
                <a:gd name="T41" fmla="*/ 66 h 73"/>
                <a:gd name="T42" fmla="*/ 99 w 101"/>
                <a:gd name="T43" fmla="*/ 66 h 73"/>
                <a:gd name="T44" fmla="*/ 96 w 101"/>
                <a:gd name="T45" fmla="*/ 69 h 73"/>
                <a:gd name="T46" fmla="*/ 94 w 101"/>
                <a:gd name="T47" fmla="*/ 70 h 73"/>
                <a:gd name="T48" fmla="*/ 91 w 101"/>
                <a:gd name="T49" fmla="*/ 72 h 73"/>
                <a:gd name="T50" fmla="*/ 86 w 101"/>
                <a:gd name="T51" fmla="*/ 73 h 73"/>
                <a:gd name="T52" fmla="*/ 86 w 101"/>
                <a:gd name="T53" fmla="*/ 73 h 73"/>
                <a:gd name="T54" fmla="*/ 86 w 101"/>
                <a:gd name="T55" fmla="*/ 73 h 73"/>
                <a:gd name="T56" fmla="*/ 83 w 101"/>
                <a:gd name="T57" fmla="*/ 72 h 73"/>
                <a:gd name="T58" fmla="*/ 79 w 101"/>
                <a:gd name="T59" fmla="*/ 70 h 73"/>
                <a:gd name="T60" fmla="*/ 79 w 101"/>
                <a:gd name="T61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73">
                  <a:moveTo>
                    <a:pt x="79" y="70"/>
                  </a:moveTo>
                  <a:lnTo>
                    <a:pt x="6" y="27"/>
                  </a:lnTo>
                  <a:lnTo>
                    <a:pt x="6" y="27"/>
                  </a:lnTo>
                  <a:lnTo>
                    <a:pt x="1" y="24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98" y="49"/>
                  </a:lnTo>
                  <a:lnTo>
                    <a:pt x="101" y="54"/>
                  </a:lnTo>
                  <a:lnTo>
                    <a:pt x="101" y="60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96" y="69"/>
                  </a:lnTo>
                  <a:lnTo>
                    <a:pt x="94" y="70"/>
                  </a:lnTo>
                  <a:lnTo>
                    <a:pt x="91" y="72"/>
                  </a:lnTo>
                  <a:lnTo>
                    <a:pt x="86" y="73"/>
                  </a:lnTo>
                  <a:lnTo>
                    <a:pt x="86" y="73"/>
                  </a:lnTo>
                  <a:lnTo>
                    <a:pt x="86" y="73"/>
                  </a:lnTo>
                  <a:lnTo>
                    <a:pt x="83" y="72"/>
                  </a:lnTo>
                  <a:lnTo>
                    <a:pt x="79" y="70"/>
                  </a:lnTo>
                  <a:lnTo>
                    <a:pt x="79" y="70"/>
                  </a:lnTo>
                  <a:close/>
                </a:path>
              </a:pathLst>
            </a:custGeom>
            <a:solidFill>
              <a:srgbClr val="77D1F1"/>
            </a:solidFill>
            <a:ln w="9525">
              <a:solidFill>
                <a:srgbClr val="00509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  <p:sp>
          <p:nvSpPr>
            <p:cNvPr id="84" name="Freeform 16"/>
            <p:cNvSpPr>
              <a:spLocks/>
            </p:cNvSpPr>
            <p:nvPr/>
          </p:nvSpPr>
          <p:spPr bwMode="auto">
            <a:xfrm>
              <a:off x="3682929" y="3228276"/>
              <a:ext cx="92248" cy="49237"/>
            </a:xfrm>
            <a:custGeom>
              <a:avLst/>
              <a:gdLst>
                <a:gd name="T0" fmla="*/ 94 w 116"/>
                <a:gd name="T1" fmla="*/ 79 h 82"/>
                <a:gd name="T2" fmla="*/ 8 w 116"/>
                <a:gd name="T3" fmla="*/ 28 h 82"/>
                <a:gd name="T4" fmla="*/ 8 w 116"/>
                <a:gd name="T5" fmla="*/ 28 h 82"/>
                <a:gd name="T6" fmla="*/ 3 w 116"/>
                <a:gd name="T7" fmla="*/ 24 h 82"/>
                <a:gd name="T8" fmla="*/ 0 w 116"/>
                <a:gd name="T9" fmla="*/ 19 h 82"/>
                <a:gd name="T10" fmla="*/ 0 w 116"/>
                <a:gd name="T11" fmla="*/ 13 h 82"/>
                <a:gd name="T12" fmla="*/ 2 w 116"/>
                <a:gd name="T13" fmla="*/ 8 h 82"/>
                <a:gd name="T14" fmla="*/ 2 w 116"/>
                <a:gd name="T15" fmla="*/ 8 h 82"/>
                <a:gd name="T16" fmla="*/ 2 w 116"/>
                <a:gd name="T17" fmla="*/ 8 h 82"/>
                <a:gd name="T18" fmla="*/ 6 w 116"/>
                <a:gd name="T19" fmla="*/ 3 h 82"/>
                <a:gd name="T20" fmla="*/ 10 w 116"/>
                <a:gd name="T21" fmla="*/ 0 h 82"/>
                <a:gd name="T22" fmla="*/ 16 w 116"/>
                <a:gd name="T23" fmla="*/ 0 h 82"/>
                <a:gd name="T24" fmla="*/ 22 w 116"/>
                <a:gd name="T25" fmla="*/ 3 h 82"/>
                <a:gd name="T26" fmla="*/ 22 w 116"/>
                <a:gd name="T27" fmla="*/ 3 h 82"/>
                <a:gd name="T28" fmla="*/ 110 w 116"/>
                <a:gd name="T29" fmla="*/ 54 h 82"/>
                <a:gd name="T30" fmla="*/ 110 w 116"/>
                <a:gd name="T31" fmla="*/ 54 h 82"/>
                <a:gd name="T32" fmla="*/ 114 w 116"/>
                <a:gd name="T33" fmla="*/ 58 h 82"/>
                <a:gd name="T34" fmla="*/ 116 w 116"/>
                <a:gd name="T35" fmla="*/ 62 h 82"/>
                <a:gd name="T36" fmla="*/ 116 w 116"/>
                <a:gd name="T37" fmla="*/ 68 h 82"/>
                <a:gd name="T38" fmla="*/ 114 w 116"/>
                <a:gd name="T39" fmla="*/ 74 h 82"/>
                <a:gd name="T40" fmla="*/ 114 w 116"/>
                <a:gd name="T41" fmla="*/ 74 h 82"/>
                <a:gd name="T42" fmla="*/ 114 w 116"/>
                <a:gd name="T43" fmla="*/ 74 h 82"/>
                <a:gd name="T44" fmla="*/ 111 w 116"/>
                <a:gd name="T45" fmla="*/ 77 h 82"/>
                <a:gd name="T46" fmla="*/ 109 w 116"/>
                <a:gd name="T47" fmla="*/ 80 h 82"/>
                <a:gd name="T48" fmla="*/ 106 w 116"/>
                <a:gd name="T49" fmla="*/ 82 h 82"/>
                <a:gd name="T50" fmla="*/ 101 w 116"/>
                <a:gd name="T51" fmla="*/ 82 h 82"/>
                <a:gd name="T52" fmla="*/ 101 w 116"/>
                <a:gd name="T53" fmla="*/ 82 h 82"/>
                <a:gd name="T54" fmla="*/ 101 w 116"/>
                <a:gd name="T55" fmla="*/ 82 h 82"/>
                <a:gd name="T56" fmla="*/ 98 w 116"/>
                <a:gd name="T57" fmla="*/ 82 h 82"/>
                <a:gd name="T58" fmla="*/ 94 w 116"/>
                <a:gd name="T59" fmla="*/ 79 h 82"/>
                <a:gd name="T60" fmla="*/ 94 w 116"/>
                <a:gd name="T61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6" h="82">
                  <a:moveTo>
                    <a:pt x="94" y="79"/>
                  </a:moveTo>
                  <a:lnTo>
                    <a:pt x="8" y="28"/>
                  </a:lnTo>
                  <a:lnTo>
                    <a:pt x="8" y="28"/>
                  </a:lnTo>
                  <a:lnTo>
                    <a:pt x="3" y="24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14" y="58"/>
                  </a:lnTo>
                  <a:lnTo>
                    <a:pt x="116" y="62"/>
                  </a:lnTo>
                  <a:lnTo>
                    <a:pt x="116" y="68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1" y="77"/>
                  </a:lnTo>
                  <a:lnTo>
                    <a:pt x="109" y="80"/>
                  </a:lnTo>
                  <a:lnTo>
                    <a:pt x="106" y="82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98" y="82"/>
                  </a:lnTo>
                  <a:lnTo>
                    <a:pt x="94" y="79"/>
                  </a:lnTo>
                  <a:lnTo>
                    <a:pt x="94" y="79"/>
                  </a:lnTo>
                  <a:close/>
                </a:path>
              </a:pathLst>
            </a:custGeom>
            <a:solidFill>
              <a:srgbClr val="77D1F1"/>
            </a:solidFill>
            <a:ln w="9525">
              <a:solidFill>
                <a:srgbClr val="00509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latin typeface="宋体"/>
                <a:ea typeface="宋体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3708400" y="2895612"/>
            <a:ext cx="1511300" cy="311621"/>
          </a:xfrm>
          <a:prstGeom prst="rect">
            <a:avLst/>
          </a:prstGeom>
        </p:spPr>
        <p:txBody>
          <a:bodyPr lIns="91416" tIns="45708" rIns="91416" bIns="45708">
            <a:spAutoFit/>
          </a:bodyPr>
          <a:lstStyle/>
          <a:p>
            <a:pPr>
              <a:defRPr/>
            </a:pPr>
            <a:r>
              <a:rPr lang="zh-CN" altLang="en-US" sz="1400" dirty="0">
                <a:latin typeface="宋体"/>
                <a:ea typeface="宋体"/>
              </a:rPr>
              <a:t>动态领域模型库</a:t>
            </a:r>
          </a:p>
        </p:txBody>
      </p:sp>
      <p:sp>
        <p:nvSpPr>
          <p:cNvPr id="86" name="矩形 85"/>
          <p:cNvSpPr/>
          <p:nvPr/>
        </p:nvSpPr>
        <p:spPr>
          <a:xfrm>
            <a:off x="1024264" y="2842033"/>
            <a:ext cx="1050278" cy="265453"/>
          </a:xfrm>
          <a:prstGeom prst="rect">
            <a:avLst/>
          </a:prstGeom>
        </p:spPr>
        <p:txBody>
          <a:bodyPr wrap="none" lIns="91416" tIns="45708" rIns="91416" bIns="45708">
            <a:spAutoFit/>
          </a:bodyPr>
          <a:lstStyle/>
          <a:p>
            <a:pPr algn="ctr">
              <a:defRPr/>
            </a:pPr>
            <a:r>
              <a:rPr lang="zh-CN" altLang="en-US" sz="1100" dirty="0">
                <a:solidFill>
                  <a:prstClr val="black"/>
                </a:solidFill>
                <a:latin typeface="宋体"/>
                <a:ea typeface="宋体"/>
              </a:rPr>
              <a:t>动态表单建模</a:t>
            </a:r>
          </a:p>
        </p:txBody>
      </p:sp>
      <p:sp>
        <p:nvSpPr>
          <p:cNvPr id="87" name="椭圆 86"/>
          <p:cNvSpPr/>
          <p:nvPr/>
        </p:nvSpPr>
        <p:spPr bwMode="auto">
          <a:xfrm>
            <a:off x="2259026" y="2680098"/>
            <a:ext cx="1150937" cy="165497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2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239493" y="2625338"/>
            <a:ext cx="1050278" cy="265453"/>
          </a:xfrm>
          <a:prstGeom prst="rect">
            <a:avLst/>
          </a:prstGeom>
        </p:spPr>
        <p:txBody>
          <a:bodyPr wrap="none" lIns="91416" tIns="45708" rIns="91416" bIns="45708">
            <a:spAutoFit/>
          </a:bodyPr>
          <a:lstStyle/>
          <a:p>
            <a:pPr algn="ctr">
              <a:defRPr/>
            </a:pPr>
            <a:r>
              <a:rPr lang="zh-CN" altLang="en-US" sz="1100" dirty="0">
                <a:solidFill>
                  <a:prstClr val="black"/>
                </a:solidFill>
                <a:latin typeface="宋体"/>
                <a:ea typeface="宋体"/>
              </a:rPr>
              <a:t>动态流程建模</a:t>
            </a:r>
          </a:p>
        </p:txBody>
      </p:sp>
      <p:sp>
        <p:nvSpPr>
          <p:cNvPr id="89" name="椭圆 88"/>
          <p:cNvSpPr/>
          <p:nvPr/>
        </p:nvSpPr>
        <p:spPr bwMode="auto">
          <a:xfrm>
            <a:off x="3914777" y="2571759"/>
            <a:ext cx="1152525" cy="165497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2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895258" y="2518183"/>
            <a:ext cx="1050278" cy="265453"/>
          </a:xfrm>
          <a:prstGeom prst="rect">
            <a:avLst/>
          </a:prstGeom>
        </p:spPr>
        <p:txBody>
          <a:bodyPr wrap="none" lIns="91416" tIns="45708" rIns="91416" bIns="45708">
            <a:spAutoFit/>
          </a:bodyPr>
          <a:lstStyle/>
          <a:p>
            <a:pPr algn="ctr">
              <a:defRPr/>
            </a:pPr>
            <a:r>
              <a:rPr lang="zh-CN" altLang="en-US" sz="1100" dirty="0">
                <a:solidFill>
                  <a:prstClr val="black"/>
                </a:solidFill>
                <a:latin typeface="宋体"/>
                <a:ea typeface="宋体"/>
              </a:rPr>
              <a:t>动态服务建模</a:t>
            </a:r>
          </a:p>
        </p:txBody>
      </p:sp>
      <p:sp>
        <p:nvSpPr>
          <p:cNvPr id="91" name="椭圆 90"/>
          <p:cNvSpPr/>
          <p:nvPr/>
        </p:nvSpPr>
        <p:spPr bwMode="auto">
          <a:xfrm>
            <a:off x="5508625" y="2680098"/>
            <a:ext cx="1150938" cy="165497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2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344836" y="2625338"/>
            <a:ext cx="1338820" cy="265453"/>
          </a:xfrm>
          <a:prstGeom prst="rect">
            <a:avLst/>
          </a:prstGeom>
        </p:spPr>
        <p:txBody>
          <a:bodyPr wrap="none" lIns="91416" tIns="45708" rIns="91416" bIns="45708">
            <a:spAutoFit/>
          </a:bodyPr>
          <a:lstStyle/>
          <a:p>
            <a:pPr algn="ctr">
              <a:defRPr/>
            </a:pPr>
            <a:r>
              <a:rPr lang="zh-CN" altLang="en-US" sz="1100" dirty="0">
                <a:solidFill>
                  <a:prstClr val="black"/>
                </a:solidFill>
                <a:latin typeface="宋体"/>
                <a:ea typeface="宋体"/>
              </a:rPr>
              <a:t>动态移动应用建模</a:t>
            </a:r>
          </a:p>
        </p:txBody>
      </p:sp>
      <p:sp>
        <p:nvSpPr>
          <p:cNvPr id="93" name="椭圆 92"/>
          <p:cNvSpPr/>
          <p:nvPr/>
        </p:nvSpPr>
        <p:spPr bwMode="auto">
          <a:xfrm>
            <a:off x="6784976" y="2950381"/>
            <a:ext cx="1152525" cy="165497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2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6765457" y="2895611"/>
            <a:ext cx="1050278" cy="265453"/>
          </a:xfrm>
          <a:prstGeom prst="rect">
            <a:avLst/>
          </a:prstGeom>
        </p:spPr>
        <p:txBody>
          <a:bodyPr wrap="none" lIns="91416" tIns="45708" rIns="91416" bIns="45708">
            <a:spAutoFit/>
          </a:bodyPr>
          <a:lstStyle/>
          <a:p>
            <a:pPr algn="ctr">
              <a:defRPr/>
            </a:pPr>
            <a:r>
              <a:rPr lang="zh-CN" altLang="en-US" sz="1100" dirty="0">
                <a:solidFill>
                  <a:prstClr val="black"/>
                </a:solidFill>
                <a:latin typeface="宋体"/>
                <a:ea typeface="宋体"/>
              </a:rPr>
              <a:t>动态报表建模</a:t>
            </a:r>
          </a:p>
        </p:txBody>
      </p:sp>
      <p:pic>
        <p:nvPicPr>
          <p:cNvPr id="1234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2733677"/>
            <a:ext cx="4318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椭圆 96"/>
          <p:cNvSpPr/>
          <p:nvPr/>
        </p:nvSpPr>
        <p:spPr bwMode="auto">
          <a:xfrm>
            <a:off x="6084181" y="1707666"/>
            <a:ext cx="896527" cy="440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98" name="椭圆 97"/>
          <p:cNvSpPr/>
          <p:nvPr/>
        </p:nvSpPr>
        <p:spPr bwMode="auto">
          <a:xfrm>
            <a:off x="6804249" y="1869684"/>
            <a:ext cx="1008112" cy="440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99" name="椭圆 98"/>
          <p:cNvSpPr/>
          <p:nvPr/>
        </p:nvSpPr>
        <p:spPr bwMode="auto">
          <a:xfrm>
            <a:off x="7524341" y="2193720"/>
            <a:ext cx="896527" cy="440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7995966" y="2571762"/>
            <a:ext cx="1040543" cy="440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7812361" y="3057816"/>
            <a:ext cx="1152128" cy="440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102" name="椭圆 101"/>
          <p:cNvSpPr/>
          <p:nvPr/>
        </p:nvSpPr>
        <p:spPr bwMode="auto">
          <a:xfrm>
            <a:off x="7164301" y="3435858"/>
            <a:ext cx="1040543" cy="440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</a:rPr>
              <a:t>国际化</a:t>
            </a:r>
            <a:endParaRPr lang="zh-CN" altLang="en-US" sz="1400" kern="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103" name="椭圆 102"/>
          <p:cNvSpPr/>
          <p:nvPr/>
        </p:nvSpPr>
        <p:spPr bwMode="auto">
          <a:xfrm>
            <a:off x="611572" y="3381841"/>
            <a:ext cx="1112551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</a:rPr>
              <a:t>多组织</a:t>
            </a:r>
          </a:p>
        </p:txBody>
      </p:sp>
      <p:sp>
        <p:nvSpPr>
          <p:cNvPr id="104" name="椭圆 103"/>
          <p:cNvSpPr/>
          <p:nvPr/>
        </p:nvSpPr>
        <p:spPr bwMode="auto">
          <a:xfrm>
            <a:off x="4355989" y="1491642"/>
            <a:ext cx="896527" cy="440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dirty="0">
              <a:solidFill>
                <a:srgbClr val="000000"/>
              </a:solidFill>
              <a:latin typeface="微软雅黑" pitchFamily="34" charset="-122"/>
            </a:endParaRPr>
          </a:p>
        </p:txBody>
      </p:sp>
      <p:sp>
        <p:nvSpPr>
          <p:cNvPr id="105" name="椭圆 104"/>
          <p:cNvSpPr/>
          <p:nvPr/>
        </p:nvSpPr>
        <p:spPr bwMode="auto">
          <a:xfrm>
            <a:off x="2267744" y="1653648"/>
            <a:ext cx="1017774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kern="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106" name="椭圆 105"/>
          <p:cNvSpPr/>
          <p:nvPr/>
        </p:nvSpPr>
        <p:spPr bwMode="auto">
          <a:xfrm>
            <a:off x="3275856" y="1491630"/>
            <a:ext cx="1017774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dirty="0">
              <a:solidFill>
                <a:srgbClr val="000000"/>
              </a:solidFill>
              <a:latin typeface="微软雅黑" pitchFamily="34" charset="-122"/>
            </a:endParaRPr>
          </a:p>
        </p:txBody>
      </p:sp>
      <p:sp>
        <p:nvSpPr>
          <p:cNvPr id="107" name="椭圆 106"/>
          <p:cNvSpPr/>
          <p:nvPr/>
        </p:nvSpPr>
        <p:spPr bwMode="auto">
          <a:xfrm>
            <a:off x="5220085" y="1545647"/>
            <a:ext cx="896527" cy="440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76" tIns="46788" rIns="89976" bIns="46788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sz="1400" dirty="0">
              <a:solidFill>
                <a:srgbClr val="000000"/>
              </a:solidFill>
              <a:latin typeface="微软雅黑" pitchFamily="34" charset="-122"/>
            </a:endParaRPr>
          </a:p>
        </p:txBody>
      </p:sp>
      <p:sp>
        <p:nvSpPr>
          <p:cNvPr id="12375" name="TextBox 108"/>
          <p:cNvSpPr txBox="1">
            <a:spLocks noChangeArrowheads="1"/>
          </p:cNvSpPr>
          <p:nvPr/>
        </p:nvSpPr>
        <p:spPr bwMode="auto">
          <a:xfrm>
            <a:off x="3492506" y="3975507"/>
            <a:ext cx="1979981" cy="40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平台化业务架构</a:t>
            </a:r>
          </a:p>
        </p:txBody>
      </p:sp>
      <p:sp>
        <p:nvSpPr>
          <p:cNvPr id="113" name="下箭头 112"/>
          <p:cNvSpPr/>
          <p:nvPr/>
        </p:nvSpPr>
        <p:spPr bwMode="auto">
          <a:xfrm rot="10800000">
            <a:off x="684213" y="1059658"/>
            <a:ext cx="7639050" cy="270272"/>
          </a:xfrm>
          <a:prstGeom prst="downArrow">
            <a:avLst>
              <a:gd name="adj1" fmla="val 64936"/>
              <a:gd name="adj2" fmla="val 41718"/>
            </a:avLst>
          </a:prstGeom>
          <a:solidFill>
            <a:schemeClr val="accent1">
              <a:lumMod val="40000"/>
              <a:lumOff val="60000"/>
              <a:alpha val="61000"/>
            </a:scheme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9976" tIns="46788" rIns="89976" bIns="46788" anchor="b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1800" b="1" kern="0" dirty="0"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12377" name="AutoShape 9"/>
          <p:cNvSpPr>
            <a:spLocks noChangeArrowheads="1"/>
          </p:cNvSpPr>
          <p:nvPr/>
        </p:nvSpPr>
        <p:spPr bwMode="auto">
          <a:xfrm>
            <a:off x="457212" y="4624390"/>
            <a:ext cx="8291513" cy="460772"/>
          </a:xfrm>
          <a:prstGeom prst="roundRect">
            <a:avLst>
              <a:gd name="adj" fmla="val 4523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/>
          <a:p>
            <a:r>
              <a:rPr lang="zh-CN" altLang="en-US" sz="1600" b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金蝶云星空平台</a:t>
            </a:r>
            <a:r>
              <a:rPr lang="zh-CN" altLang="en-US" sz="1600" b="1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化的业务架构，</a:t>
            </a:r>
            <a:r>
              <a:rPr lang="zh-CN" altLang="en-US" sz="1800" b="1">
                <a:solidFill>
                  <a:srgbClr val="33E997"/>
                </a:solidFill>
                <a:latin typeface="Arial" pitchFamily="34" charset="0"/>
                <a:ea typeface="微软雅黑" pitchFamily="34" charset="-122"/>
              </a:rPr>
              <a:t>有效支撑产业链行业解决方案的无缝接入</a:t>
            </a:r>
            <a:endParaRPr lang="en-US" altLang="zh-CN" sz="1800" b="1">
              <a:solidFill>
                <a:srgbClr val="33E997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02" y="2482912"/>
            <a:ext cx="602477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预警平台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83570" y="2102110"/>
            <a:ext cx="743631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全流程驱动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396703" y="1770081"/>
            <a:ext cx="743631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多核算体系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404382" y="1642282"/>
            <a:ext cx="743631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多会计准则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411048" y="1488061"/>
            <a:ext cx="800914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智能会计平台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513263" y="1457722"/>
            <a:ext cx="602477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核销平台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383314" y="1504300"/>
            <a:ext cx="602477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核算平台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242961" y="1671357"/>
            <a:ext cx="602477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辅助属性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020284" y="1824088"/>
            <a:ext cx="602477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信用管理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713777" y="2163973"/>
            <a:ext cx="602477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库存管理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100392" y="2537878"/>
            <a:ext cx="826449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组织间结算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8049041" y="3022897"/>
            <a:ext cx="743631" cy="53091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开放的</a:t>
            </a: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14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9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2359038" y="1277552"/>
            <a:ext cx="4454525" cy="683419"/>
            <a:chOff x="2359025" y="1702718"/>
            <a:chExt cx="4454525" cy="911225"/>
          </a:xfrm>
        </p:grpSpPr>
        <p:sp>
          <p:nvSpPr>
            <p:cNvPr id="13343" name="AutoShape 57"/>
            <p:cNvSpPr>
              <a:spLocks noChangeArrowheads="1"/>
            </p:cNvSpPr>
            <p:nvPr/>
          </p:nvSpPr>
          <p:spPr bwMode="gray">
            <a:xfrm rot="5400000">
              <a:off x="2142331" y="1919412"/>
              <a:ext cx="865188" cy="431800"/>
            </a:xfrm>
            <a:prstGeom prst="upArrow">
              <a:avLst>
                <a:gd name="adj1" fmla="val 50093"/>
                <a:gd name="adj2" fmla="val 54046"/>
              </a:avLst>
            </a:prstGeom>
            <a:gradFill rotWithShape="1">
              <a:gsLst>
                <a:gs pos="0">
                  <a:srgbClr val="336699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344" name="AutoShape 58"/>
            <p:cNvSpPr>
              <a:spLocks noChangeArrowheads="1"/>
            </p:cNvSpPr>
            <p:nvPr/>
          </p:nvSpPr>
          <p:spPr bwMode="gray">
            <a:xfrm rot="-5400000">
              <a:off x="6165056" y="1965450"/>
              <a:ext cx="865187" cy="431800"/>
            </a:xfrm>
            <a:prstGeom prst="upArrow">
              <a:avLst>
                <a:gd name="adj1" fmla="val 50093"/>
                <a:gd name="adj2" fmla="val 54046"/>
              </a:avLst>
            </a:prstGeom>
            <a:gradFill rotWithShape="1">
              <a:gsLst>
                <a:gs pos="0">
                  <a:srgbClr val="336699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3" name="组合 4"/>
          <p:cNvGrpSpPr>
            <a:grpSpLocks/>
          </p:cNvGrpSpPr>
          <p:nvPr/>
        </p:nvGrpSpPr>
        <p:grpSpPr bwMode="auto">
          <a:xfrm>
            <a:off x="2771775" y="1006091"/>
            <a:ext cx="3600450" cy="1187053"/>
            <a:chOff x="2771800" y="1340768"/>
            <a:chExt cx="3600400" cy="1584176"/>
          </a:xfrm>
        </p:grpSpPr>
        <p:grpSp>
          <p:nvGrpSpPr>
            <p:cNvPr id="13336" name="组合 44"/>
            <p:cNvGrpSpPr>
              <a:grpSpLocks/>
            </p:cNvGrpSpPr>
            <p:nvPr/>
          </p:nvGrpSpPr>
          <p:grpSpPr bwMode="auto">
            <a:xfrm>
              <a:off x="2771800" y="1340768"/>
              <a:ext cx="3600400" cy="1584176"/>
              <a:chOff x="762000" y="1524000"/>
              <a:chExt cx="2362200" cy="1219200"/>
            </a:xfrm>
          </p:grpSpPr>
          <p:sp>
            <p:nvSpPr>
              <p:cNvPr id="11" name="Cloud 22"/>
              <p:cNvSpPr/>
              <p:nvPr/>
            </p:nvSpPr>
            <p:spPr>
              <a:xfrm>
                <a:off x="762000" y="1524000"/>
                <a:ext cx="2362200" cy="1219200"/>
              </a:xfrm>
              <a:prstGeom prst="cloud">
                <a:avLst/>
              </a:prstGeom>
              <a:solidFill>
                <a:srgbClr val="BBE0E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 altLang="zh-CN" sz="1800" dirty="0">
                  <a:solidFill>
                    <a:srgbClr val="000099"/>
                  </a:solidFill>
                  <a:latin typeface="Corbel" pitchFamily="34" charset="0"/>
                </a:endParaRPr>
              </a:p>
            </p:txBody>
          </p:sp>
          <p:sp>
            <p:nvSpPr>
              <p:cNvPr id="13342" name="矩形 32"/>
              <p:cNvSpPr>
                <a:spLocks noChangeArrowheads="1"/>
              </p:cNvSpPr>
              <p:nvPr/>
            </p:nvSpPr>
            <p:spPr bwMode="auto">
              <a:xfrm>
                <a:off x="1143000" y="1905000"/>
                <a:ext cx="1676400" cy="379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 sz="1800" b="1">
                  <a:solidFill>
                    <a:srgbClr val="0070C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3337" name="组合 6"/>
            <p:cNvGrpSpPr>
              <a:grpSpLocks/>
            </p:cNvGrpSpPr>
            <p:nvPr/>
          </p:nvGrpSpPr>
          <p:grpSpPr bwMode="auto">
            <a:xfrm>
              <a:off x="3207364" y="1629693"/>
              <a:ext cx="2881918" cy="1293712"/>
              <a:chOff x="3207364" y="1629693"/>
              <a:chExt cx="2881918" cy="1293712"/>
            </a:xfrm>
          </p:grpSpPr>
          <p:sp>
            <p:nvSpPr>
              <p:cNvPr id="13339" name="Rectangle 59"/>
              <p:cNvSpPr>
                <a:spLocks noChangeArrowheads="1"/>
              </p:cNvSpPr>
              <p:nvPr/>
            </p:nvSpPr>
            <p:spPr bwMode="black">
              <a:xfrm>
                <a:off x="3347864" y="1629693"/>
                <a:ext cx="2741418" cy="4928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>
                    <a:solidFill>
                      <a:srgbClr val="000000"/>
                    </a:solidFill>
                    <a:latin typeface="Calibri" pitchFamily="34" charset="0"/>
                    <a:ea typeface="宋体" pitchFamily="2" charset="-122"/>
                  </a:rPr>
                  <a:t>企业管理软件协同开发云</a:t>
                </a:r>
                <a:endParaRPr lang="en-US" altLang="zh-CN" sz="1800" b="1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3340" name="Rectangle 60"/>
              <p:cNvSpPr>
                <a:spLocks noChangeArrowheads="1"/>
              </p:cNvSpPr>
              <p:nvPr/>
            </p:nvSpPr>
            <p:spPr bwMode="black">
              <a:xfrm>
                <a:off x="3207364" y="2060847"/>
                <a:ext cx="2508985" cy="862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rgbClr val="00B050"/>
                    </a:solidFill>
                    <a:latin typeface="Arial" pitchFamily="34" charset="0"/>
                    <a:ea typeface="宋体" pitchFamily="2" charset="-122"/>
                  </a:rPr>
                  <a:t>联合伙伴开发</a:t>
                </a:r>
                <a:endParaRPr lang="en-US" altLang="zh-CN" sz="1800" b="1">
                  <a:solidFill>
                    <a:srgbClr val="00B050"/>
                  </a:solidFill>
                  <a:latin typeface="Arial" pitchFamily="34" charset="0"/>
                  <a:ea typeface="宋体" pitchFamily="2" charset="-122"/>
                </a:endParaRPr>
              </a:p>
              <a:p>
                <a:pPr algn="ctr"/>
                <a:r>
                  <a:rPr lang="zh-CN" altLang="en-US" sz="1800" b="1">
                    <a:solidFill>
                      <a:srgbClr val="00B050"/>
                    </a:solidFill>
                    <a:latin typeface="Arial" pitchFamily="34" charset="0"/>
                    <a:ea typeface="宋体" pitchFamily="2" charset="-122"/>
                  </a:rPr>
                  <a:t>更多优秀企业管理应用</a:t>
                </a:r>
                <a:endParaRPr lang="en-US" altLang="zh-CN" sz="1800" b="1">
                  <a:solidFill>
                    <a:srgbClr val="00B05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3338" name="Line 61"/>
            <p:cNvSpPr>
              <a:spLocks noChangeShapeType="1"/>
            </p:cNvSpPr>
            <p:nvPr/>
          </p:nvSpPr>
          <p:spPr bwMode="gray">
            <a:xfrm>
              <a:off x="2951186" y="2054203"/>
              <a:ext cx="3243217" cy="0"/>
            </a:xfrm>
            <a:prstGeom prst="line">
              <a:avLst/>
            </a:prstGeom>
            <a:noFill/>
            <a:ln w="9525">
              <a:solidFill>
                <a:srgbClr val="EAEAEA"/>
              </a:solidFill>
              <a:prstDash val="dash"/>
              <a:round/>
              <a:headEnd/>
              <a:tailEnd/>
            </a:ln>
            <a:effectLst>
              <a:outerShdw dist="17961" dir="189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6" name="组合 12"/>
          <p:cNvGrpSpPr>
            <a:grpSpLocks/>
          </p:cNvGrpSpPr>
          <p:nvPr/>
        </p:nvGrpSpPr>
        <p:grpSpPr bwMode="auto">
          <a:xfrm>
            <a:off x="6921501" y="1012031"/>
            <a:ext cx="1658938" cy="571500"/>
            <a:chOff x="6921500" y="1348706"/>
            <a:chExt cx="1658938" cy="762000"/>
          </a:xfrm>
        </p:grpSpPr>
        <p:sp>
          <p:nvSpPr>
            <p:cNvPr id="13334" name="AutoShape 64"/>
            <p:cNvSpPr>
              <a:spLocks noChangeArrowheads="1"/>
            </p:cNvSpPr>
            <p:nvPr/>
          </p:nvSpPr>
          <p:spPr bwMode="gray">
            <a:xfrm>
              <a:off x="6921500" y="1348706"/>
              <a:ext cx="1658938" cy="762000"/>
            </a:xfrm>
            <a:prstGeom prst="roundRect">
              <a:avLst>
                <a:gd name="adj" fmla="val 16667"/>
              </a:avLst>
            </a:prstGeom>
            <a:solidFill>
              <a:srgbClr val="FBA993"/>
            </a:solidFill>
            <a:ln w="38100" algn="ctr">
              <a:solidFill>
                <a:srgbClr val="FFFFFF">
                  <a:alpha val="7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335" name="Text Box 65"/>
            <p:cNvSpPr txBox="1">
              <a:spLocks noChangeArrowheads="1"/>
            </p:cNvSpPr>
            <p:nvPr/>
          </p:nvSpPr>
          <p:spPr bwMode="black">
            <a:xfrm>
              <a:off x="7050088" y="1536031"/>
              <a:ext cx="1393825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000000"/>
                  </a:solidFill>
                  <a:latin typeface="Calibri" pitchFamily="34" charset="0"/>
                </a:rPr>
                <a:t>标准性</a:t>
              </a:r>
              <a:endParaRPr lang="en-US" altLang="zh-CN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7" name="组合 15"/>
          <p:cNvGrpSpPr>
            <a:grpSpLocks/>
          </p:cNvGrpSpPr>
          <p:nvPr/>
        </p:nvGrpSpPr>
        <p:grpSpPr bwMode="auto">
          <a:xfrm>
            <a:off x="6916739" y="1710929"/>
            <a:ext cx="1658937" cy="571500"/>
            <a:chOff x="6916738" y="2280568"/>
            <a:chExt cx="1658937" cy="762000"/>
          </a:xfrm>
        </p:grpSpPr>
        <p:sp>
          <p:nvSpPr>
            <p:cNvPr id="13332" name="AutoShape 63"/>
            <p:cNvSpPr>
              <a:spLocks noChangeArrowheads="1"/>
            </p:cNvSpPr>
            <p:nvPr/>
          </p:nvSpPr>
          <p:spPr bwMode="gray">
            <a:xfrm>
              <a:off x="6916738" y="2280568"/>
              <a:ext cx="1658937" cy="762000"/>
            </a:xfrm>
            <a:prstGeom prst="roundRect">
              <a:avLst>
                <a:gd name="adj" fmla="val 16667"/>
              </a:avLst>
            </a:prstGeom>
            <a:solidFill>
              <a:srgbClr val="FBA993"/>
            </a:solidFill>
            <a:ln w="38100" algn="ctr">
              <a:solidFill>
                <a:srgbClr val="FFFFFF">
                  <a:alpha val="7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333" name="Text Box 66"/>
            <p:cNvSpPr txBox="1">
              <a:spLocks noChangeArrowheads="1"/>
            </p:cNvSpPr>
            <p:nvPr/>
          </p:nvSpPr>
          <p:spPr bwMode="black">
            <a:xfrm>
              <a:off x="7050088" y="2466307"/>
              <a:ext cx="1393825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000000"/>
                  </a:solidFill>
                  <a:latin typeface="Calibri" pitchFamily="34" charset="0"/>
                </a:rPr>
                <a:t>易用性</a:t>
              </a:r>
              <a:endParaRPr lang="en-US" altLang="zh-CN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8" name="组合 18"/>
          <p:cNvGrpSpPr>
            <a:grpSpLocks/>
          </p:cNvGrpSpPr>
          <p:nvPr/>
        </p:nvGrpSpPr>
        <p:grpSpPr bwMode="auto">
          <a:xfrm>
            <a:off x="627065" y="1006079"/>
            <a:ext cx="1658937" cy="571500"/>
            <a:chOff x="627063" y="1340768"/>
            <a:chExt cx="1658937" cy="762000"/>
          </a:xfrm>
        </p:grpSpPr>
        <p:sp>
          <p:nvSpPr>
            <p:cNvPr id="13330" name="AutoShape 62"/>
            <p:cNvSpPr>
              <a:spLocks noChangeArrowheads="1"/>
            </p:cNvSpPr>
            <p:nvPr/>
          </p:nvSpPr>
          <p:spPr bwMode="gray">
            <a:xfrm>
              <a:off x="627063" y="1340768"/>
              <a:ext cx="1658937" cy="762000"/>
            </a:xfrm>
            <a:prstGeom prst="roundRect">
              <a:avLst>
                <a:gd name="adj" fmla="val 16667"/>
              </a:avLst>
            </a:prstGeom>
            <a:solidFill>
              <a:srgbClr val="FEA94C"/>
            </a:solidFill>
            <a:ln w="38100" algn="ctr">
              <a:solidFill>
                <a:srgbClr val="FFFFFF">
                  <a:alpha val="7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331" name="Text Box 67"/>
            <p:cNvSpPr txBox="1">
              <a:spLocks noChangeArrowheads="1"/>
            </p:cNvSpPr>
            <p:nvPr/>
          </p:nvSpPr>
          <p:spPr bwMode="black">
            <a:xfrm>
              <a:off x="752475" y="1545556"/>
              <a:ext cx="1393825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000000"/>
                  </a:solidFill>
                  <a:latin typeface="Calibri" pitchFamily="34" charset="0"/>
                </a:rPr>
                <a:t>开放性</a:t>
              </a:r>
              <a:endParaRPr lang="en-US" altLang="zh-CN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9" name="组合 21"/>
          <p:cNvGrpSpPr>
            <a:grpSpLocks/>
          </p:cNvGrpSpPr>
          <p:nvPr/>
        </p:nvGrpSpPr>
        <p:grpSpPr bwMode="auto">
          <a:xfrm>
            <a:off x="627065" y="1719263"/>
            <a:ext cx="1658937" cy="571500"/>
            <a:chOff x="627063" y="2291681"/>
            <a:chExt cx="1658937" cy="762000"/>
          </a:xfrm>
        </p:grpSpPr>
        <p:sp>
          <p:nvSpPr>
            <p:cNvPr id="13328" name="AutoShape 53"/>
            <p:cNvSpPr>
              <a:spLocks noChangeArrowheads="1"/>
            </p:cNvSpPr>
            <p:nvPr/>
          </p:nvSpPr>
          <p:spPr bwMode="gray">
            <a:xfrm>
              <a:off x="627063" y="2291681"/>
              <a:ext cx="1658937" cy="762000"/>
            </a:xfrm>
            <a:prstGeom prst="roundRect">
              <a:avLst>
                <a:gd name="adj" fmla="val 16667"/>
              </a:avLst>
            </a:prstGeom>
            <a:solidFill>
              <a:srgbClr val="FEA94C"/>
            </a:solidFill>
            <a:ln w="38100" algn="ctr">
              <a:solidFill>
                <a:srgbClr val="FFFFFF">
                  <a:alpha val="7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329" name="Text Box 68"/>
            <p:cNvSpPr txBox="1">
              <a:spLocks noChangeArrowheads="1"/>
            </p:cNvSpPr>
            <p:nvPr/>
          </p:nvSpPr>
          <p:spPr bwMode="black">
            <a:xfrm>
              <a:off x="752475" y="2485356"/>
              <a:ext cx="1393825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000000"/>
                  </a:solidFill>
                  <a:latin typeface="Calibri" pitchFamily="34" charset="0"/>
                </a:rPr>
                <a:t>动态性</a:t>
              </a:r>
              <a:endParaRPr lang="en-US" altLang="zh-CN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0" name="组合 24"/>
          <p:cNvGrpSpPr>
            <a:grpSpLocks/>
          </p:cNvGrpSpPr>
          <p:nvPr/>
        </p:nvGrpSpPr>
        <p:grpSpPr bwMode="auto">
          <a:xfrm>
            <a:off x="1417651" y="3151598"/>
            <a:ext cx="6294437" cy="1328795"/>
            <a:chOff x="1417638" y="4201443"/>
            <a:chExt cx="6294437" cy="1771862"/>
          </a:xfrm>
        </p:grpSpPr>
        <p:sp>
          <p:nvSpPr>
            <p:cNvPr id="13326" name="Oval 56"/>
            <p:cNvSpPr>
              <a:spLocks noChangeArrowheads="1"/>
            </p:cNvSpPr>
            <p:nvPr/>
          </p:nvSpPr>
          <p:spPr bwMode="gray">
            <a:xfrm>
              <a:off x="1417638" y="4201443"/>
              <a:ext cx="6294437" cy="1451087"/>
            </a:xfrm>
            <a:prstGeom prst="ellipse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FF"/>
                </a:gs>
              </a:gsLst>
              <a:path path="rect">
                <a:fillToRect t="100000" r="100000"/>
              </a:path>
            </a:gra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327" name="Rectangle 69"/>
            <p:cNvSpPr>
              <a:spLocks noChangeArrowheads="1"/>
            </p:cNvSpPr>
            <p:nvPr/>
          </p:nvSpPr>
          <p:spPr bwMode="auto">
            <a:xfrm>
              <a:off x="1649413" y="4372744"/>
              <a:ext cx="5808662" cy="1600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buFont typeface="Wingdings" pitchFamily="2" charset="2"/>
                <a:buChar char="n"/>
              </a:pPr>
              <a:r>
                <a: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rPr>
                <a:t>快速配置</a:t>
              </a:r>
              <a:endPara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  <a:p>
              <a:pPr algn="ctr">
                <a:buFont typeface="Wingdings" pitchFamily="2" charset="2"/>
                <a:buChar char="n"/>
              </a:pPr>
              <a:r>
                <a: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rPr>
                <a:t>快速实施</a:t>
              </a:r>
              <a:endPara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  <a:p>
              <a:pPr algn="ctr">
                <a:buFont typeface="Wingdings" pitchFamily="2" charset="2"/>
                <a:buChar char="n"/>
              </a:pPr>
              <a:r>
                <a: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rPr>
                <a:t>快速应用</a:t>
              </a:r>
              <a:endPara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  <a:p>
              <a:pPr algn="ctr">
                <a:buFont typeface="Wingdings" pitchFamily="2" charset="2"/>
                <a:buChar char="n"/>
              </a:pPr>
              <a:r>
                <a: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rPr>
                <a:t>快速见效</a:t>
              </a:r>
            </a:p>
          </p:txBody>
        </p:sp>
      </p:grpSp>
      <p:grpSp>
        <p:nvGrpSpPr>
          <p:cNvPr id="12" name="组合 27"/>
          <p:cNvGrpSpPr>
            <a:grpSpLocks/>
          </p:cNvGrpSpPr>
          <p:nvPr/>
        </p:nvGrpSpPr>
        <p:grpSpPr bwMode="auto">
          <a:xfrm>
            <a:off x="3430601" y="1678781"/>
            <a:ext cx="2262187" cy="1363266"/>
            <a:chOff x="3430588" y="2237706"/>
            <a:chExt cx="2262187" cy="1817687"/>
          </a:xfrm>
        </p:grpSpPr>
        <p:sp>
          <p:nvSpPr>
            <p:cNvPr id="13324" name="AutoShape 52"/>
            <p:cNvSpPr>
              <a:spLocks noChangeArrowheads="1"/>
            </p:cNvSpPr>
            <p:nvPr/>
          </p:nvSpPr>
          <p:spPr bwMode="gray">
            <a:xfrm flipV="1">
              <a:off x="3430588" y="2237706"/>
              <a:ext cx="2262187" cy="1817687"/>
            </a:xfrm>
            <a:prstGeom prst="upArrow">
              <a:avLst>
                <a:gd name="adj1" fmla="val 66602"/>
                <a:gd name="adj2" fmla="val 48259"/>
              </a:avLst>
            </a:prstGeom>
            <a:gradFill rotWithShape="1">
              <a:gsLst>
                <a:gs pos="0">
                  <a:srgbClr val="336699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325" name="矩形 140"/>
            <p:cNvSpPr>
              <a:spLocks noChangeArrowheads="1"/>
            </p:cNvSpPr>
            <p:nvPr/>
          </p:nvSpPr>
          <p:spPr bwMode="auto">
            <a:xfrm>
              <a:off x="3873356" y="3076600"/>
              <a:ext cx="1338828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rPr>
                <a:t>快速社会化</a:t>
              </a:r>
              <a:endPara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  <a:p>
              <a:pPr algn="ctr"/>
              <a:r>
                <a:rPr lang="zh-CN" altLang="en-US" sz="18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rPr>
                <a:t>规模交付</a:t>
              </a:r>
            </a:p>
          </p:txBody>
        </p:sp>
      </p:grpSp>
      <p:sp>
        <p:nvSpPr>
          <p:cNvPr id="13322" name="标题 1"/>
          <p:cNvSpPr txBox="1">
            <a:spLocks/>
          </p:cNvSpPr>
          <p:nvPr/>
        </p:nvSpPr>
        <p:spPr bwMode="auto">
          <a:xfrm>
            <a:off x="76200" y="86918"/>
            <a:ext cx="7219950" cy="45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 anchor="ctr"/>
          <a:lstStyle>
            <a:lvl1pPr defTabSz="4572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defTabSz="4572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defTabSz="4572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defTabSz="4572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defTabSz="4572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金蝶云星空技术</a:t>
            </a:r>
            <a:r>
              <a:rPr kumimoji="1" lang="zh-CN" altLang="en-US" sz="28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架构特点</a:t>
            </a:r>
          </a:p>
        </p:txBody>
      </p:sp>
      <p:sp>
        <p:nvSpPr>
          <p:cNvPr id="33" name="Rectangle 52"/>
          <p:cNvSpPr>
            <a:spLocks noChangeArrowheads="1"/>
          </p:cNvSpPr>
          <p:nvPr/>
        </p:nvSpPr>
        <p:spPr bwMode="ltGray">
          <a:xfrm>
            <a:off x="0" y="4700314"/>
            <a:ext cx="9144000" cy="391716"/>
          </a:xfrm>
          <a:prstGeom prst="roundRect">
            <a:avLst>
              <a:gd name="adj" fmla="val 104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</a:rPr>
              <a:t>打造开放的生态链协同开发云，实现企业管理解决方案快速社会化规模交付</a:t>
            </a:r>
          </a:p>
        </p:txBody>
      </p:sp>
    </p:spTree>
    <p:extLst>
      <p:ext uri="{BB962C8B-B14F-4D97-AF65-F5344CB8AC3E}">
        <p14:creationId xmlns:p14="http://schemas.microsoft.com/office/powerpoint/2010/main" val="362697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452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452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Other"/>
  <p:tag name="MH_ORDER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Other"/>
  <p:tag name="MH_ORDER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Other"/>
  <p:tag name="MH_ORDER" val="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Other"/>
  <p:tag name="MH_ORDER" val="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Text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SubTitle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Text"/>
  <p:tag name="MH_ORDER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SubTitle"/>
  <p:tag name="MH_ORDER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Text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SubTitle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Text"/>
  <p:tag name="MH_ORDER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72437"/>
  <p:tag name="MH_LIBRARY" val="GRAPHIC"/>
  <p:tag name="MH_TYPE" val="SubTitle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452"/>
  <p:tag name="MH_LIBRARY" val="GRAPHIC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WIDTH" val="30"/>
  <p:tag name="ORIGHEIGHT" val="41.375"/>
  <p:tag name="ORIGTOP" val="282"/>
  <p:tag name="ORIGLEFT" val="408"/>
  <p:tag name="LLEFT" val=" 415.625"/>
  <p:tag name="LTOP" val=" 348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452"/>
  <p:tag name="MH_LIBRARY" val="GRAPHIC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452"/>
  <p:tag name="MH_LIBRARY" val="GRAPHIC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>
            <a:alpha val="18000"/>
          </a:srgbClr>
        </a:solidFill>
        <a:ln w="9525" cap="flat" cmpd="sng" algn="ctr">
          <a:noFill/>
          <a:prstDash val="solid"/>
        </a:ln>
        <a:effectLst/>
      </a:spPr>
      <a:bodyPr rot="0" spcFirstLastPara="0" vertOverflow="overflow" horzOverflow="overflow" vert="horz" wrap="square" lIns="91426" tIns="45713" rIns="91426" bIns="45713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243">
          <a:defRPr sz="1200" b="1" kern="0">
            <a:solidFill>
              <a:srgbClr val="00B0F0"/>
            </a:solidFill>
            <a:latin typeface="微软雅黑" pitchFamily="34" charset="-122"/>
            <a:ea typeface="微软雅黑" pitchFamily="34" charset="-122"/>
            <a:cs typeface="微软雅黑" panose="020B0503020204020204" charset="-122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金蝶云 V7.2_产品培训_模板</Template>
  <TotalTime>16693</TotalTime>
  <Words>2566</Words>
  <Application>Microsoft Office PowerPoint</Application>
  <PresentationFormat>全屏显示(16:9)</PresentationFormat>
  <Paragraphs>549</Paragraphs>
  <Slides>33</Slides>
  <Notes>14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Office 主题​​</vt:lpstr>
      <vt:lpstr>Office Theme</vt:lpstr>
      <vt:lpstr>2_Office Theme</vt:lpstr>
      <vt:lpstr>Picture</vt:lpstr>
      <vt:lpstr>PowerPoint 演示文稿</vt:lpstr>
      <vt:lpstr>PowerPoint 演示文稿</vt:lpstr>
      <vt:lpstr>PowerPoint 演示文稿</vt:lpstr>
      <vt:lpstr>企业信息化的发展与演化</vt:lpstr>
      <vt:lpstr>金蝶云星空架构理念</vt:lpstr>
      <vt:lpstr>PowerPoint 演示文稿</vt:lpstr>
      <vt:lpstr>金蝶云星空 BOS技术架构</vt:lpstr>
      <vt:lpstr>金蝶云星空平台化的业务架构</vt:lpstr>
      <vt:lpstr>PowerPoint 演示文稿</vt:lpstr>
      <vt:lpstr>金蝶云星空 技术架构开放性</vt:lpstr>
      <vt:lpstr>金蝶云星空 技术平台标准性</vt:lpstr>
      <vt:lpstr>PowerPoint 演示文稿</vt:lpstr>
      <vt:lpstr>PowerPoint 演示文稿</vt:lpstr>
      <vt:lpstr>PowerPoint 演示文稿</vt:lpstr>
      <vt:lpstr>金蝶云星空 技术平台易用性</vt:lpstr>
      <vt:lpstr>PowerPoint 演示文稿</vt:lpstr>
      <vt:lpstr>PowerPoint 演示文稿</vt:lpstr>
      <vt:lpstr>PowerPoint 演示文稿</vt:lpstr>
      <vt:lpstr>动态领域模型库</vt:lpstr>
      <vt:lpstr>动态领域模型库</vt:lpstr>
      <vt:lpstr>动态领域模型库</vt:lpstr>
      <vt:lpstr>动态领域模型类型实例</vt:lpstr>
      <vt:lpstr>PowerPoint 演示文稿</vt:lpstr>
      <vt:lpstr>统一日志平台框架</vt:lpstr>
      <vt:lpstr>微服务框架</vt:lpstr>
      <vt:lpstr>金蝶云星空-微服务</vt:lpstr>
      <vt:lpstr>轻分析报表</vt:lpstr>
      <vt:lpstr>PowerPoint 演示文稿</vt:lpstr>
      <vt:lpstr>金蝶云星空 BOS解决方案蓝图</vt:lpstr>
      <vt:lpstr>K/3 Cloud核心技术-分层架构</vt:lpstr>
      <vt:lpstr>K/3 Cloud核心技术-分层架构</vt:lpstr>
      <vt:lpstr>BOS IDE设计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市场洞察</dc:title>
  <dc:creator>rd_violet</dc:creator>
  <cp:lastModifiedBy>张虎</cp:lastModifiedBy>
  <cp:revision>590</cp:revision>
  <dcterms:created xsi:type="dcterms:W3CDTF">2015-10-24T03:10:56Z</dcterms:created>
  <dcterms:modified xsi:type="dcterms:W3CDTF">2019-05-27T02:56:40Z</dcterms:modified>
</cp:coreProperties>
</file>